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4" r:id="rId2"/>
    <p:sldMasterId id="2147483693" r:id="rId3"/>
  </p:sldMasterIdLst>
  <p:notesMasterIdLst>
    <p:notesMasterId r:id="rId27"/>
  </p:notesMasterIdLst>
  <p:sldIdLst>
    <p:sldId id="2147469966" r:id="rId4"/>
    <p:sldId id="2147470015" r:id="rId5"/>
    <p:sldId id="2147470012" r:id="rId6"/>
    <p:sldId id="2147481417" r:id="rId7"/>
    <p:sldId id="2147481420" r:id="rId8"/>
    <p:sldId id="2147481413" r:id="rId9"/>
    <p:sldId id="2147481484" r:id="rId10"/>
    <p:sldId id="2147481488" r:id="rId11"/>
    <p:sldId id="2147481487" r:id="rId12"/>
    <p:sldId id="2147481483" r:id="rId13"/>
    <p:sldId id="2147481482" r:id="rId14"/>
    <p:sldId id="2147481416" r:id="rId15"/>
    <p:sldId id="2147481424" r:id="rId16"/>
    <p:sldId id="2147481491" r:id="rId17"/>
    <p:sldId id="2147481489" r:id="rId18"/>
    <p:sldId id="2147481481" r:id="rId19"/>
    <p:sldId id="2147481493" r:id="rId20"/>
    <p:sldId id="2147469878" r:id="rId21"/>
    <p:sldId id="2147470013" r:id="rId22"/>
    <p:sldId id="2147469986" r:id="rId23"/>
    <p:sldId id="2147481492" r:id="rId24"/>
    <p:sldId id="2147481414" r:id="rId25"/>
    <p:sldId id="2147481425"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llenge 5 - サービスブループリント" id="{5B10B3C2-FC70-4BF9-B335-0C1D4E07DC09}">
          <p14:sldIdLst>
            <p14:sldId id="2147469966"/>
            <p14:sldId id="2147470015"/>
            <p14:sldId id="2147470012"/>
            <p14:sldId id="2147481417"/>
            <p14:sldId id="2147481420"/>
            <p14:sldId id="2147481413"/>
            <p14:sldId id="2147481484"/>
            <p14:sldId id="2147481488"/>
            <p14:sldId id="2147481487"/>
            <p14:sldId id="2147481483"/>
            <p14:sldId id="2147481482"/>
            <p14:sldId id="2147481416"/>
            <p14:sldId id="2147481424"/>
            <p14:sldId id="2147481491"/>
            <p14:sldId id="2147481489"/>
            <p14:sldId id="2147481481"/>
            <p14:sldId id="2147481493"/>
            <p14:sldId id="2147469878"/>
            <p14:sldId id="2147470013"/>
            <p14:sldId id="2147469986"/>
            <p14:sldId id="2147481492"/>
            <p14:sldId id="2147481414"/>
            <p14:sldId id="2147481425"/>
          </p14:sldIdLst>
        </p14:section>
        <p14:section name="Appendix" id="{E076CD47-E9C6-40EF-A3E9-F00E090689E4}">
          <p14:sldIdLst/>
        </p14:section>
      </p14:sectionLst>
    </p:ext>
    <p:ext uri="{EFAFB233-063F-42B5-8137-9DF3F51BA10A}">
      <p15:sldGuideLst xmlns:p15="http://schemas.microsoft.com/office/powerpoint/2012/main">
        <p15:guide id="1" orient="horz" pos="275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5DE3FE-DC37-B2C4-FF65-9AE277EDCDE7}" name="Daiki Shibata" initials="DS" userId="S::dashibat@microsoft.com::e293fbd2-5fbb-4251-b152-d5fadd74f81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5F"/>
    <a:srgbClr val="ECEB85"/>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09" autoAdjust="0"/>
    <p:restoredTop sz="89511" autoAdjust="0"/>
  </p:normalViewPr>
  <p:slideViewPr>
    <p:cSldViewPr snapToGrid="0">
      <p:cViewPr>
        <p:scale>
          <a:sx n="50" d="100"/>
          <a:sy n="50" d="100"/>
        </p:scale>
        <p:origin x="924" y="276"/>
      </p:cViewPr>
      <p:guideLst>
        <p:guide orient="horz" pos="2750"/>
        <p:guide pos="3840"/>
      </p:guideLst>
    </p:cSldViewPr>
  </p:slideViewPr>
  <p:notesTextViewPr>
    <p:cViewPr>
      <p:scale>
        <a:sx n="1" d="1"/>
        <a:sy n="1" d="1"/>
      </p:scale>
      <p:origin x="0" y="0"/>
    </p:cViewPr>
  </p:notesTextViewPr>
  <p:sorterViewPr>
    <p:cViewPr varScale="1">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2E6329-C3C2-4446-9B9C-7BE89F3AB7D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kumimoji="1" lang="ja-JP" altLang="en-US"/>
        </a:p>
      </dgm:t>
    </dgm:pt>
    <dgm:pt modelId="{F156ED89-B03F-4659-84F3-E64A573CCF06}">
      <dgm:prSet phldrT="[テキスト]" custT="1"/>
      <dgm:spPr/>
      <dgm:t>
        <a:bodyPr/>
        <a:lstStyle/>
        <a:p>
          <a:r>
            <a:rPr kumimoji="1" lang="ja-JP" altLang="en-US" sz="1200" dirty="0"/>
            <a:t>利用文脈とユーザー体験の把握</a:t>
          </a:r>
        </a:p>
      </dgm:t>
    </dgm:pt>
    <dgm:pt modelId="{B38F5674-454F-46E5-8196-9E0A7E14805E}" type="parTrans" cxnId="{75A4B120-E4C3-4259-B414-A2C786563497}">
      <dgm:prSet/>
      <dgm:spPr/>
      <dgm:t>
        <a:bodyPr/>
        <a:lstStyle/>
        <a:p>
          <a:endParaRPr kumimoji="1" lang="ja-JP" altLang="en-US" sz="1400"/>
        </a:p>
      </dgm:t>
    </dgm:pt>
    <dgm:pt modelId="{F4ECD527-86B8-42BE-91DF-632A28941E49}" type="sibTrans" cxnId="{75A4B120-E4C3-4259-B414-A2C786563497}">
      <dgm:prSet custT="1"/>
      <dgm:spPr/>
      <dgm:t>
        <a:bodyPr/>
        <a:lstStyle/>
        <a:p>
          <a:endParaRPr kumimoji="1" lang="ja-JP" altLang="en-US" sz="600"/>
        </a:p>
      </dgm:t>
    </dgm:pt>
    <dgm:pt modelId="{0497D62F-2840-4C09-BFAC-7882F85ED06B}">
      <dgm:prSet phldrT="[テキスト]" custT="1"/>
      <dgm:spPr/>
      <dgm:t>
        <a:bodyPr/>
        <a:lstStyle/>
        <a:p>
          <a:r>
            <a:rPr kumimoji="1" lang="ja-JP" altLang="en-US" sz="1200" dirty="0"/>
            <a:t>ユーザー体験のモデル化と体験価値の探索</a:t>
          </a:r>
        </a:p>
      </dgm:t>
    </dgm:pt>
    <dgm:pt modelId="{A1A104BC-56E2-4BF7-8096-1E8B79A12EBE}" type="parTrans" cxnId="{C33F6646-71B8-482D-9CF2-9DE12AB92A03}">
      <dgm:prSet/>
      <dgm:spPr/>
      <dgm:t>
        <a:bodyPr/>
        <a:lstStyle/>
        <a:p>
          <a:endParaRPr kumimoji="1" lang="ja-JP" altLang="en-US" sz="1400"/>
        </a:p>
      </dgm:t>
    </dgm:pt>
    <dgm:pt modelId="{929E79F4-FCBC-4B80-9AE8-D530D8C5EE52}" type="sibTrans" cxnId="{C33F6646-71B8-482D-9CF2-9DE12AB92A03}">
      <dgm:prSet custT="1"/>
      <dgm:spPr/>
      <dgm:t>
        <a:bodyPr/>
        <a:lstStyle/>
        <a:p>
          <a:endParaRPr kumimoji="1" lang="ja-JP" altLang="en-US" sz="600"/>
        </a:p>
      </dgm:t>
    </dgm:pt>
    <dgm:pt modelId="{59C321C2-E90A-44A6-A4D4-1DB9BE923538}">
      <dgm:prSet phldrT="[テキスト]" custT="1"/>
      <dgm:spPr/>
      <dgm:t>
        <a:bodyPr/>
        <a:lstStyle/>
        <a:p>
          <a:r>
            <a:rPr kumimoji="1" lang="ja-JP" altLang="en-US" sz="1200" dirty="0"/>
            <a:t>アイディアの発想とコンセプトの作成</a:t>
          </a:r>
        </a:p>
      </dgm:t>
    </dgm:pt>
    <dgm:pt modelId="{5A471F42-7938-4703-BE73-8ECB3A987644}" type="parTrans" cxnId="{826317BA-68FF-468F-963E-A51E512E2882}">
      <dgm:prSet/>
      <dgm:spPr/>
      <dgm:t>
        <a:bodyPr/>
        <a:lstStyle/>
        <a:p>
          <a:endParaRPr kumimoji="1" lang="ja-JP" altLang="en-US" sz="1400"/>
        </a:p>
      </dgm:t>
    </dgm:pt>
    <dgm:pt modelId="{95C5285E-A6BD-4B4F-88AC-EEE79B8ACB59}" type="sibTrans" cxnId="{826317BA-68FF-468F-963E-A51E512E2882}">
      <dgm:prSet custT="1"/>
      <dgm:spPr/>
      <dgm:t>
        <a:bodyPr/>
        <a:lstStyle/>
        <a:p>
          <a:endParaRPr kumimoji="1" lang="ja-JP" altLang="en-US" sz="600"/>
        </a:p>
      </dgm:t>
    </dgm:pt>
    <dgm:pt modelId="{6E026C24-CC19-44E0-824E-80AF2F238DA0}">
      <dgm:prSet custT="1"/>
      <dgm:spPr/>
      <dgm:t>
        <a:bodyPr/>
        <a:lstStyle/>
        <a:p>
          <a:r>
            <a:rPr kumimoji="1" lang="ja-JP" altLang="en-US" sz="1200" dirty="0"/>
            <a:t>実現するユーザー体験と利用文脈の視覚化</a:t>
          </a:r>
        </a:p>
      </dgm:t>
    </dgm:pt>
    <dgm:pt modelId="{51511C25-8A26-456A-AD62-6FD0269A61A5}" type="parTrans" cxnId="{D228FAB2-10AD-4382-923E-5824D91FD054}">
      <dgm:prSet/>
      <dgm:spPr/>
      <dgm:t>
        <a:bodyPr/>
        <a:lstStyle/>
        <a:p>
          <a:endParaRPr kumimoji="1" lang="ja-JP" altLang="en-US" sz="1400"/>
        </a:p>
      </dgm:t>
    </dgm:pt>
    <dgm:pt modelId="{2BC8A6D5-4F87-4629-83CF-8778256367D3}" type="sibTrans" cxnId="{D228FAB2-10AD-4382-923E-5824D91FD054}">
      <dgm:prSet custT="1"/>
      <dgm:spPr/>
      <dgm:t>
        <a:bodyPr/>
        <a:lstStyle/>
        <a:p>
          <a:endParaRPr kumimoji="1" lang="ja-JP" altLang="en-US" sz="600"/>
        </a:p>
      </dgm:t>
    </dgm:pt>
    <dgm:pt modelId="{64A73FA5-E1E9-4156-A60C-91BE232F59E4}">
      <dgm:prSet custT="1"/>
      <dgm:spPr/>
      <dgm:t>
        <a:bodyPr/>
        <a:lstStyle/>
        <a:p>
          <a:r>
            <a:rPr kumimoji="1" lang="ja-JP" altLang="en-US" sz="1200" dirty="0"/>
            <a:t>プロトタイプの反復による製品・サービスの詳細化</a:t>
          </a:r>
        </a:p>
      </dgm:t>
    </dgm:pt>
    <dgm:pt modelId="{F0116E8A-4ED9-40E7-B810-FD1E22761082}" type="parTrans" cxnId="{E42A049F-9075-494A-BAC5-AB110736E3B7}">
      <dgm:prSet/>
      <dgm:spPr/>
      <dgm:t>
        <a:bodyPr/>
        <a:lstStyle/>
        <a:p>
          <a:endParaRPr kumimoji="1" lang="ja-JP" altLang="en-US" sz="1400"/>
        </a:p>
      </dgm:t>
    </dgm:pt>
    <dgm:pt modelId="{27D9C7A6-1B3E-46D8-80C1-3E0C94867568}" type="sibTrans" cxnId="{E42A049F-9075-494A-BAC5-AB110736E3B7}">
      <dgm:prSet custT="1"/>
      <dgm:spPr/>
      <dgm:t>
        <a:bodyPr/>
        <a:lstStyle/>
        <a:p>
          <a:endParaRPr kumimoji="1" lang="ja-JP" altLang="en-US" sz="600"/>
        </a:p>
      </dgm:t>
    </dgm:pt>
    <dgm:pt modelId="{65CCE2B6-E203-462A-90D5-089E8A159EFF}">
      <dgm:prSet custT="1"/>
      <dgm:spPr/>
      <dgm:t>
        <a:bodyPr/>
        <a:lstStyle/>
        <a:p>
          <a:r>
            <a:rPr kumimoji="1" lang="ja-JP" altLang="en-US" sz="1200" dirty="0"/>
            <a:t>実装レベルの制作物によるユーザー体験の評価</a:t>
          </a:r>
        </a:p>
      </dgm:t>
    </dgm:pt>
    <dgm:pt modelId="{59DE0A91-9592-47CC-A216-8BA8C26AD089}" type="parTrans" cxnId="{FBBC3A7E-A769-4591-AE94-E9E663EDC41E}">
      <dgm:prSet/>
      <dgm:spPr/>
      <dgm:t>
        <a:bodyPr/>
        <a:lstStyle/>
        <a:p>
          <a:endParaRPr kumimoji="1" lang="ja-JP" altLang="en-US" sz="1400"/>
        </a:p>
      </dgm:t>
    </dgm:pt>
    <dgm:pt modelId="{79963F6F-EC40-4D85-BEB1-EFA4758B5BC0}" type="sibTrans" cxnId="{FBBC3A7E-A769-4591-AE94-E9E663EDC41E}">
      <dgm:prSet custT="1"/>
      <dgm:spPr/>
      <dgm:t>
        <a:bodyPr/>
        <a:lstStyle/>
        <a:p>
          <a:endParaRPr kumimoji="1" lang="ja-JP" altLang="en-US" sz="600"/>
        </a:p>
      </dgm:t>
    </dgm:pt>
    <dgm:pt modelId="{4536C879-F90F-4788-A7A8-133CD619F3EB}">
      <dgm:prSet custT="1"/>
      <dgm:spPr/>
      <dgm:t>
        <a:bodyPr/>
        <a:lstStyle/>
        <a:p>
          <a:r>
            <a:rPr kumimoji="1" lang="ja-JP" altLang="en-US" sz="1200" dirty="0"/>
            <a:t>体験価値の伝達と保持のための指針の作成</a:t>
          </a:r>
        </a:p>
      </dgm:t>
    </dgm:pt>
    <dgm:pt modelId="{69A2A53A-ADF7-429F-BB72-369DA6DD5A95}" type="parTrans" cxnId="{15E00665-CE47-4D69-8DF3-2EAFE38577E6}">
      <dgm:prSet/>
      <dgm:spPr/>
      <dgm:t>
        <a:bodyPr/>
        <a:lstStyle/>
        <a:p>
          <a:endParaRPr kumimoji="1" lang="ja-JP" altLang="en-US" sz="1400"/>
        </a:p>
      </dgm:t>
    </dgm:pt>
    <dgm:pt modelId="{8BA519F7-E6B7-432B-9AEB-9201DE80A482}" type="sibTrans" cxnId="{15E00665-CE47-4D69-8DF3-2EAFE38577E6}">
      <dgm:prSet/>
      <dgm:spPr/>
      <dgm:t>
        <a:bodyPr/>
        <a:lstStyle/>
        <a:p>
          <a:endParaRPr kumimoji="1" lang="ja-JP" altLang="en-US" sz="1400"/>
        </a:p>
      </dgm:t>
    </dgm:pt>
    <dgm:pt modelId="{B84969F3-BA42-41ED-B2E6-5639C8A7EDAB}" type="pres">
      <dgm:prSet presAssocID="{BE2E6329-C3C2-4446-9B9C-7BE89F3AB7D7}" presName="Name0" presStyleCnt="0">
        <dgm:presLayoutVars>
          <dgm:dir/>
          <dgm:resizeHandles val="exact"/>
        </dgm:presLayoutVars>
      </dgm:prSet>
      <dgm:spPr/>
    </dgm:pt>
    <dgm:pt modelId="{350E246D-0BE4-479F-9FBF-19F7383FE198}" type="pres">
      <dgm:prSet presAssocID="{F156ED89-B03F-4659-84F3-E64A573CCF06}" presName="node" presStyleLbl="node1" presStyleIdx="0" presStyleCnt="7">
        <dgm:presLayoutVars>
          <dgm:bulletEnabled val="1"/>
        </dgm:presLayoutVars>
      </dgm:prSet>
      <dgm:spPr/>
    </dgm:pt>
    <dgm:pt modelId="{1894EDEA-8523-443B-BC68-2D426BDDA991}" type="pres">
      <dgm:prSet presAssocID="{F4ECD527-86B8-42BE-91DF-632A28941E49}" presName="sibTrans" presStyleLbl="sibTrans2D1" presStyleIdx="0" presStyleCnt="6" custScaleX="141005" custScaleY="48602"/>
      <dgm:spPr>
        <a:prstGeom prst="leftRightArrow">
          <a:avLst/>
        </a:prstGeom>
      </dgm:spPr>
    </dgm:pt>
    <dgm:pt modelId="{44E2F57A-1406-4EEF-B142-C1D7C4C29AEF}" type="pres">
      <dgm:prSet presAssocID="{F4ECD527-86B8-42BE-91DF-632A28941E49}" presName="connectorText" presStyleLbl="sibTrans2D1" presStyleIdx="0" presStyleCnt="6"/>
      <dgm:spPr/>
    </dgm:pt>
    <dgm:pt modelId="{6FADEFD9-31A6-4A94-8A79-D349799FC3AD}" type="pres">
      <dgm:prSet presAssocID="{0497D62F-2840-4C09-BFAC-7882F85ED06B}" presName="node" presStyleLbl="node1" presStyleIdx="1" presStyleCnt="7">
        <dgm:presLayoutVars>
          <dgm:bulletEnabled val="1"/>
        </dgm:presLayoutVars>
      </dgm:prSet>
      <dgm:spPr/>
    </dgm:pt>
    <dgm:pt modelId="{7B17A7AF-04BE-44E0-9FCA-015A2D3CFBCC}" type="pres">
      <dgm:prSet presAssocID="{929E79F4-FCBC-4B80-9AE8-D530D8C5EE52}" presName="sibTrans" presStyleLbl="sibTrans2D1" presStyleIdx="1" presStyleCnt="6" custScaleX="141005" custScaleY="48602"/>
      <dgm:spPr>
        <a:prstGeom prst="leftRightArrow">
          <a:avLst/>
        </a:prstGeom>
      </dgm:spPr>
    </dgm:pt>
    <dgm:pt modelId="{05D160D1-2416-4348-9287-86580963DC69}" type="pres">
      <dgm:prSet presAssocID="{929E79F4-FCBC-4B80-9AE8-D530D8C5EE52}" presName="connectorText" presStyleLbl="sibTrans2D1" presStyleIdx="1" presStyleCnt="6"/>
      <dgm:spPr/>
    </dgm:pt>
    <dgm:pt modelId="{658ABD21-151F-4589-B44A-B92F16A21CB7}" type="pres">
      <dgm:prSet presAssocID="{59C321C2-E90A-44A6-A4D4-1DB9BE923538}" presName="node" presStyleLbl="node1" presStyleIdx="2" presStyleCnt="7">
        <dgm:presLayoutVars>
          <dgm:bulletEnabled val="1"/>
        </dgm:presLayoutVars>
      </dgm:prSet>
      <dgm:spPr/>
    </dgm:pt>
    <dgm:pt modelId="{9F4A307C-E284-448E-B672-A33FCF1A8370}" type="pres">
      <dgm:prSet presAssocID="{95C5285E-A6BD-4B4F-88AC-EEE79B8ACB59}" presName="sibTrans" presStyleLbl="sibTrans2D1" presStyleIdx="2" presStyleCnt="6" custScaleX="141005" custScaleY="48602"/>
      <dgm:spPr>
        <a:prstGeom prst="leftRightArrow">
          <a:avLst/>
        </a:prstGeom>
      </dgm:spPr>
    </dgm:pt>
    <dgm:pt modelId="{A7E2684E-9066-4AF6-987E-D9B65FC72A95}" type="pres">
      <dgm:prSet presAssocID="{95C5285E-A6BD-4B4F-88AC-EEE79B8ACB59}" presName="connectorText" presStyleLbl="sibTrans2D1" presStyleIdx="2" presStyleCnt="6"/>
      <dgm:spPr/>
    </dgm:pt>
    <dgm:pt modelId="{4A97DFCC-FD5E-4DBF-990F-3325DCDFB55E}" type="pres">
      <dgm:prSet presAssocID="{6E026C24-CC19-44E0-824E-80AF2F238DA0}" presName="node" presStyleLbl="node1" presStyleIdx="3" presStyleCnt="7">
        <dgm:presLayoutVars>
          <dgm:bulletEnabled val="1"/>
        </dgm:presLayoutVars>
      </dgm:prSet>
      <dgm:spPr/>
    </dgm:pt>
    <dgm:pt modelId="{204C2CCF-84E6-4E94-8D09-47AD92C2C3AC}" type="pres">
      <dgm:prSet presAssocID="{2BC8A6D5-4F87-4629-83CF-8778256367D3}" presName="sibTrans" presStyleLbl="sibTrans2D1" presStyleIdx="3" presStyleCnt="6" custScaleX="141005" custScaleY="48602"/>
      <dgm:spPr>
        <a:prstGeom prst="leftRightArrow">
          <a:avLst/>
        </a:prstGeom>
      </dgm:spPr>
    </dgm:pt>
    <dgm:pt modelId="{6DB127BB-F9E6-46B3-A0A3-F4FC9FE60C02}" type="pres">
      <dgm:prSet presAssocID="{2BC8A6D5-4F87-4629-83CF-8778256367D3}" presName="connectorText" presStyleLbl="sibTrans2D1" presStyleIdx="3" presStyleCnt="6"/>
      <dgm:spPr/>
    </dgm:pt>
    <dgm:pt modelId="{F26FAEBB-6041-4126-B767-042026128A61}" type="pres">
      <dgm:prSet presAssocID="{64A73FA5-E1E9-4156-A60C-91BE232F59E4}" presName="node" presStyleLbl="node1" presStyleIdx="4" presStyleCnt="7">
        <dgm:presLayoutVars>
          <dgm:bulletEnabled val="1"/>
        </dgm:presLayoutVars>
      </dgm:prSet>
      <dgm:spPr/>
    </dgm:pt>
    <dgm:pt modelId="{C6553540-4B36-49DE-80C9-D0D4A41A9FD1}" type="pres">
      <dgm:prSet presAssocID="{27D9C7A6-1B3E-46D8-80C1-3E0C94867568}" presName="sibTrans" presStyleLbl="sibTrans2D1" presStyleIdx="4" presStyleCnt="6" custScaleX="141005" custScaleY="48602"/>
      <dgm:spPr>
        <a:prstGeom prst="leftRightArrow">
          <a:avLst/>
        </a:prstGeom>
      </dgm:spPr>
    </dgm:pt>
    <dgm:pt modelId="{7CE23E73-391F-473D-8A35-4778F8A80195}" type="pres">
      <dgm:prSet presAssocID="{27D9C7A6-1B3E-46D8-80C1-3E0C94867568}" presName="connectorText" presStyleLbl="sibTrans2D1" presStyleIdx="4" presStyleCnt="6"/>
      <dgm:spPr/>
    </dgm:pt>
    <dgm:pt modelId="{9A66449B-99AF-4ADA-9F52-D1A5382752FC}" type="pres">
      <dgm:prSet presAssocID="{65CCE2B6-E203-462A-90D5-089E8A159EFF}" presName="node" presStyleLbl="node1" presStyleIdx="5" presStyleCnt="7">
        <dgm:presLayoutVars>
          <dgm:bulletEnabled val="1"/>
        </dgm:presLayoutVars>
      </dgm:prSet>
      <dgm:spPr/>
    </dgm:pt>
    <dgm:pt modelId="{DCB5CAF7-4FB6-4495-961C-B5BE707F568F}" type="pres">
      <dgm:prSet presAssocID="{79963F6F-EC40-4D85-BEB1-EFA4758B5BC0}" presName="sibTrans" presStyleLbl="sibTrans2D1" presStyleIdx="5" presStyleCnt="6" custScaleX="141005" custScaleY="48602" custLinFactNeighborX="21179"/>
      <dgm:spPr>
        <a:prstGeom prst="leftRightArrow">
          <a:avLst/>
        </a:prstGeom>
      </dgm:spPr>
    </dgm:pt>
    <dgm:pt modelId="{48DBB413-8028-4EBF-80B7-1402707B5487}" type="pres">
      <dgm:prSet presAssocID="{79963F6F-EC40-4D85-BEB1-EFA4758B5BC0}" presName="connectorText" presStyleLbl="sibTrans2D1" presStyleIdx="5" presStyleCnt="6"/>
      <dgm:spPr/>
    </dgm:pt>
    <dgm:pt modelId="{15B500AD-183E-4DB1-BD8C-D0C9FCC9D742}" type="pres">
      <dgm:prSet presAssocID="{4536C879-F90F-4788-A7A8-133CD619F3EB}" presName="node" presStyleLbl="node1" presStyleIdx="6" presStyleCnt="7">
        <dgm:presLayoutVars>
          <dgm:bulletEnabled val="1"/>
        </dgm:presLayoutVars>
      </dgm:prSet>
      <dgm:spPr/>
    </dgm:pt>
  </dgm:ptLst>
  <dgm:cxnLst>
    <dgm:cxn modelId="{5747E20B-FE62-41DA-928E-BDB0C16075D2}" type="presOf" srcId="{2BC8A6D5-4F87-4629-83CF-8778256367D3}" destId="{6DB127BB-F9E6-46B3-A0A3-F4FC9FE60C02}" srcOrd="1" destOrd="0" presId="urn:microsoft.com/office/officeart/2005/8/layout/process1"/>
    <dgm:cxn modelId="{A8C2A910-FBB8-4DA4-BEDC-F010A526360D}" type="presOf" srcId="{95C5285E-A6BD-4B4F-88AC-EEE79B8ACB59}" destId="{A7E2684E-9066-4AF6-987E-D9B65FC72A95}" srcOrd="1" destOrd="0" presId="urn:microsoft.com/office/officeart/2005/8/layout/process1"/>
    <dgm:cxn modelId="{75A4B120-E4C3-4259-B414-A2C786563497}" srcId="{BE2E6329-C3C2-4446-9B9C-7BE89F3AB7D7}" destId="{F156ED89-B03F-4659-84F3-E64A573CCF06}" srcOrd="0" destOrd="0" parTransId="{B38F5674-454F-46E5-8196-9E0A7E14805E}" sibTransId="{F4ECD527-86B8-42BE-91DF-632A28941E49}"/>
    <dgm:cxn modelId="{B007ED2E-D4FC-498F-B293-5E9524F94E63}" type="presOf" srcId="{F4ECD527-86B8-42BE-91DF-632A28941E49}" destId="{1894EDEA-8523-443B-BC68-2D426BDDA991}" srcOrd="0" destOrd="0" presId="urn:microsoft.com/office/officeart/2005/8/layout/process1"/>
    <dgm:cxn modelId="{66EB1133-EE70-426F-9825-70365562608D}" type="presOf" srcId="{4536C879-F90F-4788-A7A8-133CD619F3EB}" destId="{15B500AD-183E-4DB1-BD8C-D0C9FCC9D742}" srcOrd="0" destOrd="0" presId="urn:microsoft.com/office/officeart/2005/8/layout/process1"/>
    <dgm:cxn modelId="{3D98F53A-338C-4DA3-A5E0-4B47CD91EBF4}" type="presOf" srcId="{F156ED89-B03F-4659-84F3-E64A573CCF06}" destId="{350E246D-0BE4-479F-9FBF-19F7383FE198}" srcOrd="0" destOrd="0" presId="urn:microsoft.com/office/officeart/2005/8/layout/process1"/>
    <dgm:cxn modelId="{A9327942-C4E9-48C4-A6B5-93A846245F1D}" type="presOf" srcId="{0497D62F-2840-4C09-BFAC-7882F85ED06B}" destId="{6FADEFD9-31A6-4A94-8A79-D349799FC3AD}" srcOrd="0" destOrd="0" presId="urn:microsoft.com/office/officeart/2005/8/layout/process1"/>
    <dgm:cxn modelId="{15E00665-CE47-4D69-8DF3-2EAFE38577E6}" srcId="{BE2E6329-C3C2-4446-9B9C-7BE89F3AB7D7}" destId="{4536C879-F90F-4788-A7A8-133CD619F3EB}" srcOrd="6" destOrd="0" parTransId="{69A2A53A-ADF7-429F-BB72-369DA6DD5A95}" sibTransId="{8BA519F7-E6B7-432B-9AEB-9201DE80A482}"/>
    <dgm:cxn modelId="{C33F6646-71B8-482D-9CF2-9DE12AB92A03}" srcId="{BE2E6329-C3C2-4446-9B9C-7BE89F3AB7D7}" destId="{0497D62F-2840-4C09-BFAC-7882F85ED06B}" srcOrd="1" destOrd="0" parTransId="{A1A104BC-56E2-4BF7-8096-1E8B79A12EBE}" sibTransId="{929E79F4-FCBC-4B80-9AE8-D530D8C5EE52}"/>
    <dgm:cxn modelId="{8A799D6B-05E1-43C9-A6BE-4305C92BD508}" type="presOf" srcId="{65CCE2B6-E203-462A-90D5-089E8A159EFF}" destId="{9A66449B-99AF-4ADA-9F52-D1A5382752FC}" srcOrd="0" destOrd="0" presId="urn:microsoft.com/office/officeart/2005/8/layout/process1"/>
    <dgm:cxn modelId="{CD86496D-08D8-4621-8850-F29391F6BB73}" type="presOf" srcId="{59C321C2-E90A-44A6-A4D4-1DB9BE923538}" destId="{658ABD21-151F-4589-B44A-B92F16A21CB7}" srcOrd="0" destOrd="0" presId="urn:microsoft.com/office/officeart/2005/8/layout/process1"/>
    <dgm:cxn modelId="{4A8E4C50-FD03-497D-9258-14C8CE0FBA12}" type="presOf" srcId="{27D9C7A6-1B3E-46D8-80C1-3E0C94867568}" destId="{7CE23E73-391F-473D-8A35-4778F8A80195}" srcOrd="1" destOrd="0" presId="urn:microsoft.com/office/officeart/2005/8/layout/process1"/>
    <dgm:cxn modelId="{BD7DA550-0A4D-42DA-B4E6-21A88E359625}" type="presOf" srcId="{95C5285E-A6BD-4B4F-88AC-EEE79B8ACB59}" destId="{9F4A307C-E284-448E-B672-A33FCF1A8370}" srcOrd="0" destOrd="0" presId="urn:microsoft.com/office/officeart/2005/8/layout/process1"/>
    <dgm:cxn modelId="{44185174-9C82-4269-BD54-F6BF751DECEC}" type="presOf" srcId="{929E79F4-FCBC-4B80-9AE8-D530D8C5EE52}" destId="{7B17A7AF-04BE-44E0-9FCA-015A2D3CFBCC}" srcOrd="0" destOrd="0" presId="urn:microsoft.com/office/officeart/2005/8/layout/process1"/>
    <dgm:cxn modelId="{202BFE58-85FD-4720-B6A4-F7F7EB0D84DD}" type="presOf" srcId="{BE2E6329-C3C2-4446-9B9C-7BE89F3AB7D7}" destId="{B84969F3-BA42-41ED-B2E6-5639C8A7EDAB}" srcOrd="0" destOrd="0" presId="urn:microsoft.com/office/officeart/2005/8/layout/process1"/>
    <dgm:cxn modelId="{FBBC3A7E-A769-4591-AE94-E9E663EDC41E}" srcId="{BE2E6329-C3C2-4446-9B9C-7BE89F3AB7D7}" destId="{65CCE2B6-E203-462A-90D5-089E8A159EFF}" srcOrd="5" destOrd="0" parTransId="{59DE0A91-9592-47CC-A216-8BA8C26AD089}" sibTransId="{79963F6F-EC40-4D85-BEB1-EFA4758B5BC0}"/>
    <dgm:cxn modelId="{3B09369E-F67F-4EA5-B524-16290BF10E52}" type="presOf" srcId="{F4ECD527-86B8-42BE-91DF-632A28941E49}" destId="{44E2F57A-1406-4EEF-B142-C1D7C4C29AEF}" srcOrd="1" destOrd="0" presId="urn:microsoft.com/office/officeart/2005/8/layout/process1"/>
    <dgm:cxn modelId="{E42A049F-9075-494A-BAC5-AB110736E3B7}" srcId="{BE2E6329-C3C2-4446-9B9C-7BE89F3AB7D7}" destId="{64A73FA5-E1E9-4156-A60C-91BE232F59E4}" srcOrd="4" destOrd="0" parTransId="{F0116E8A-4ED9-40E7-B810-FD1E22761082}" sibTransId="{27D9C7A6-1B3E-46D8-80C1-3E0C94867568}"/>
    <dgm:cxn modelId="{A28A20A6-A98D-4D60-B050-2EFE6B275F8D}" type="presOf" srcId="{6E026C24-CC19-44E0-824E-80AF2F238DA0}" destId="{4A97DFCC-FD5E-4DBF-990F-3325DCDFB55E}" srcOrd="0" destOrd="0" presId="urn:microsoft.com/office/officeart/2005/8/layout/process1"/>
    <dgm:cxn modelId="{77C8EDA6-A295-4C9D-99B9-B6DB90D7048A}" type="presOf" srcId="{64A73FA5-E1E9-4156-A60C-91BE232F59E4}" destId="{F26FAEBB-6041-4126-B767-042026128A61}" srcOrd="0" destOrd="0" presId="urn:microsoft.com/office/officeart/2005/8/layout/process1"/>
    <dgm:cxn modelId="{D228FAB2-10AD-4382-923E-5824D91FD054}" srcId="{BE2E6329-C3C2-4446-9B9C-7BE89F3AB7D7}" destId="{6E026C24-CC19-44E0-824E-80AF2F238DA0}" srcOrd="3" destOrd="0" parTransId="{51511C25-8A26-456A-AD62-6FD0269A61A5}" sibTransId="{2BC8A6D5-4F87-4629-83CF-8778256367D3}"/>
    <dgm:cxn modelId="{826317BA-68FF-468F-963E-A51E512E2882}" srcId="{BE2E6329-C3C2-4446-9B9C-7BE89F3AB7D7}" destId="{59C321C2-E90A-44A6-A4D4-1DB9BE923538}" srcOrd="2" destOrd="0" parTransId="{5A471F42-7938-4703-BE73-8ECB3A987644}" sibTransId="{95C5285E-A6BD-4B4F-88AC-EEE79B8ACB59}"/>
    <dgm:cxn modelId="{F0C903CC-5ACD-4BD2-AD65-98435BF0BB02}" type="presOf" srcId="{27D9C7A6-1B3E-46D8-80C1-3E0C94867568}" destId="{C6553540-4B36-49DE-80C9-D0D4A41A9FD1}" srcOrd="0" destOrd="0" presId="urn:microsoft.com/office/officeart/2005/8/layout/process1"/>
    <dgm:cxn modelId="{E131F8D0-B402-422F-8350-DFBD30DDEE7A}" type="presOf" srcId="{79963F6F-EC40-4D85-BEB1-EFA4758B5BC0}" destId="{48DBB413-8028-4EBF-80B7-1402707B5487}" srcOrd="1" destOrd="0" presId="urn:microsoft.com/office/officeart/2005/8/layout/process1"/>
    <dgm:cxn modelId="{8A397ADB-E500-42E9-802D-FED216CEEFEE}" type="presOf" srcId="{2BC8A6D5-4F87-4629-83CF-8778256367D3}" destId="{204C2CCF-84E6-4E94-8D09-47AD92C2C3AC}" srcOrd="0" destOrd="0" presId="urn:microsoft.com/office/officeart/2005/8/layout/process1"/>
    <dgm:cxn modelId="{D94BDAE8-C69F-4454-9585-AD551AD64605}" type="presOf" srcId="{79963F6F-EC40-4D85-BEB1-EFA4758B5BC0}" destId="{DCB5CAF7-4FB6-4495-961C-B5BE707F568F}" srcOrd="0" destOrd="0" presId="urn:microsoft.com/office/officeart/2005/8/layout/process1"/>
    <dgm:cxn modelId="{6FED25FC-B3ED-40B9-9678-C827DE7316F3}" type="presOf" srcId="{929E79F4-FCBC-4B80-9AE8-D530D8C5EE52}" destId="{05D160D1-2416-4348-9287-86580963DC69}" srcOrd="1" destOrd="0" presId="urn:microsoft.com/office/officeart/2005/8/layout/process1"/>
    <dgm:cxn modelId="{61173334-BF00-45A4-A187-74B576B36A14}" type="presParOf" srcId="{B84969F3-BA42-41ED-B2E6-5639C8A7EDAB}" destId="{350E246D-0BE4-479F-9FBF-19F7383FE198}" srcOrd="0" destOrd="0" presId="urn:microsoft.com/office/officeart/2005/8/layout/process1"/>
    <dgm:cxn modelId="{7F9030AA-DF42-44A5-8C36-A7945D6C5283}" type="presParOf" srcId="{B84969F3-BA42-41ED-B2E6-5639C8A7EDAB}" destId="{1894EDEA-8523-443B-BC68-2D426BDDA991}" srcOrd="1" destOrd="0" presId="urn:microsoft.com/office/officeart/2005/8/layout/process1"/>
    <dgm:cxn modelId="{A4FC68E0-D5E4-42F3-A8A1-3246D6CB646A}" type="presParOf" srcId="{1894EDEA-8523-443B-BC68-2D426BDDA991}" destId="{44E2F57A-1406-4EEF-B142-C1D7C4C29AEF}" srcOrd="0" destOrd="0" presId="urn:microsoft.com/office/officeart/2005/8/layout/process1"/>
    <dgm:cxn modelId="{1612E3D4-C484-44F1-9B41-C3B5C368407A}" type="presParOf" srcId="{B84969F3-BA42-41ED-B2E6-5639C8A7EDAB}" destId="{6FADEFD9-31A6-4A94-8A79-D349799FC3AD}" srcOrd="2" destOrd="0" presId="urn:microsoft.com/office/officeart/2005/8/layout/process1"/>
    <dgm:cxn modelId="{719BDDE6-8762-47FA-AEBE-2D842810E85E}" type="presParOf" srcId="{B84969F3-BA42-41ED-B2E6-5639C8A7EDAB}" destId="{7B17A7AF-04BE-44E0-9FCA-015A2D3CFBCC}" srcOrd="3" destOrd="0" presId="urn:microsoft.com/office/officeart/2005/8/layout/process1"/>
    <dgm:cxn modelId="{29592E59-8F0A-4273-99F4-533393519C46}" type="presParOf" srcId="{7B17A7AF-04BE-44E0-9FCA-015A2D3CFBCC}" destId="{05D160D1-2416-4348-9287-86580963DC69}" srcOrd="0" destOrd="0" presId="urn:microsoft.com/office/officeart/2005/8/layout/process1"/>
    <dgm:cxn modelId="{267A552A-B5B5-4B69-AC51-893D77F00F73}" type="presParOf" srcId="{B84969F3-BA42-41ED-B2E6-5639C8A7EDAB}" destId="{658ABD21-151F-4589-B44A-B92F16A21CB7}" srcOrd="4" destOrd="0" presId="urn:microsoft.com/office/officeart/2005/8/layout/process1"/>
    <dgm:cxn modelId="{A5A639AB-21D5-4DC3-B1BA-04F6867E9B94}" type="presParOf" srcId="{B84969F3-BA42-41ED-B2E6-5639C8A7EDAB}" destId="{9F4A307C-E284-448E-B672-A33FCF1A8370}" srcOrd="5" destOrd="0" presId="urn:microsoft.com/office/officeart/2005/8/layout/process1"/>
    <dgm:cxn modelId="{F3FFBC3D-3EF1-4DBC-8E84-66B44C70FD06}" type="presParOf" srcId="{9F4A307C-E284-448E-B672-A33FCF1A8370}" destId="{A7E2684E-9066-4AF6-987E-D9B65FC72A95}" srcOrd="0" destOrd="0" presId="urn:microsoft.com/office/officeart/2005/8/layout/process1"/>
    <dgm:cxn modelId="{97865EFC-0A6F-4D54-A8A7-95A1D684F2CD}" type="presParOf" srcId="{B84969F3-BA42-41ED-B2E6-5639C8A7EDAB}" destId="{4A97DFCC-FD5E-4DBF-990F-3325DCDFB55E}" srcOrd="6" destOrd="0" presId="urn:microsoft.com/office/officeart/2005/8/layout/process1"/>
    <dgm:cxn modelId="{AADDF26B-9AD2-438A-A804-E965F61146FB}" type="presParOf" srcId="{B84969F3-BA42-41ED-B2E6-5639C8A7EDAB}" destId="{204C2CCF-84E6-4E94-8D09-47AD92C2C3AC}" srcOrd="7" destOrd="0" presId="urn:microsoft.com/office/officeart/2005/8/layout/process1"/>
    <dgm:cxn modelId="{20052880-DCAE-4AEC-BB6D-ECAF980BB458}" type="presParOf" srcId="{204C2CCF-84E6-4E94-8D09-47AD92C2C3AC}" destId="{6DB127BB-F9E6-46B3-A0A3-F4FC9FE60C02}" srcOrd="0" destOrd="0" presId="urn:microsoft.com/office/officeart/2005/8/layout/process1"/>
    <dgm:cxn modelId="{BCF8BA40-6CE5-43FD-8244-768FBF0D2265}" type="presParOf" srcId="{B84969F3-BA42-41ED-B2E6-5639C8A7EDAB}" destId="{F26FAEBB-6041-4126-B767-042026128A61}" srcOrd="8" destOrd="0" presId="urn:microsoft.com/office/officeart/2005/8/layout/process1"/>
    <dgm:cxn modelId="{61EF1928-C959-4DBA-B713-D02E60307706}" type="presParOf" srcId="{B84969F3-BA42-41ED-B2E6-5639C8A7EDAB}" destId="{C6553540-4B36-49DE-80C9-D0D4A41A9FD1}" srcOrd="9" destOrd="0" presId="urn:microsoft.com/office/officeart/2005/8/layout/process1"/>
    <dgm:cxn modelId="{838C9C3E-2206-45DA-B155-00BF89B68809}" type="presParOf" srcId="{C6553540-4B36-49DE-80C9-D0D4A41A9FD1}" destId="{7CE23E73-391F-473D-8A35-4778F8A80195}" srcOrd="0" destOrd="0" presId="urn:microsoft.com/office/officeart/2005/8/layout/process1"/>
    <dgm:cxn modelId="{128E7615-D511-40CE-8140-80C1EA8F5486}" type="presParOf" srcId="{B84969F3-BA42-41ED-B2E6-5639C8A7EDAB}" destId="{9A66449B-99AF-4ADA-9F52-D1A5382752FC}" srcOrd="10" destOrd="0" presId="urn:microsoft.com/office/officeart/2005/8/layout/process1"/>
    <dgm:cxn modelId="{C517AEAA-9156-4193-939F-ED6C4578905B}" type="presParOf" srcId="{B84969F3-BA42-41ED-B2E6-5639C8A7EDAB}" destId="{DCB5CAF7-4FB6-4495-961C-B5BE707F568F}" srcOrd="11" destOrd="0" presId="urn:microsoft.com/office/officeart/2005/8/layout/process1"/>
    <dgm:cxn modelId="{457526BF-A417-4198-A65A-021EE6540353}" type="presParOf" srcId="{DCB5CAF7-4FB6-4495-961C-B5BE707F568F}" destId="{48DBB413-8028-4EBF-80B7-1402707B5487}" srcOrd="0" destOrd="0" presId="urn:microsoft.com/office/officeart/2005/8/layout/process1"/>
    <dgm:cxn modelId="{ED8EF4AF-A3A2-4554-80B6-E265854A7762}" type="presParOf" srcId="{B84969F3-BA42-41ED-B2E6-5639C8A7EDAB}" destId="{15B500AD-183E-4DB1-BD8C-D0C9FCC9D742}"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E246D-0BE4-479F-9FBF-19F7383FE198}">
      <dsp:nvSpPr>
        <dsp:cNvPr id="0" name=""/>
        <dsp:cNvSpPr/>
      </dsp:nvSpPr>
      <dsp:spPr>
        <a:xfrm>
          <a:off x="2892" y="267266"/>
          <a:ext cx="1095291" cy="1092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t>利用文脈とユーザー体験の把握</a:t>
          </a:r>
        </a:p>
      </dsp:txBody>
      <dsp:txXfrm>
        <a:off x="34884" y="299258"/>
        <a:ext cx="1031307" cy="1028312"/>
      </dsp:txXfrm>
    </dsp:sp>
    <dsp:sp modelId="{1894EDEA-8523-443B-BC68-2D426BDDA991}">
      <dsp:nvSpPr>
        <dsp:cNvPr id="0" name=""/>
        <dsp:cNvSpPr/>
      </dsp:nvSpPr>
      <dsp:spPr>
        <a:xfrm>
          <a:off x="1160105" y="747405"/>
          <a:ext cx="327416" cy="13201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kumimoji="1" lang="ja-JP" altLang="en-US" sz="600" kern="1200"/>
        </a:p>
      </dsp:txBody>
      <dsp:txXfrm>
        <a:off x="1160105" y="773809"/>
        <a:ext cx="287811" cy="79210"/>
      </dsp:txXfrm>
    </dsp:sp>
    <dsp:sp modelId="{6FADEFD9-31A6-4A94-8A79-D349799FC3AD}">
      <dsp:nvSpPr>
        <dsp:cNvPr id="0" name=""/>
        <dsp:cNvSpPr/>
      </dsp:nvSpPr>
      <dsp:spPr>
        <a:xfrm>
          <a:off x="1536300" y="267266"/>
          <a:ext cx="1095291" cy="1092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t>ユーザー体験のモデル化と体験価値の探索</a:t>
          </a:r>
        </a:p>
      </dsp:txBody>
      <dsp:txXfrm>
        <a:off x="1568292" y="299258"/>
        <a:ext cx="1031307" cy="1028312"/>
      </dsp:txXfrm>
    </dsp:sp>
    <dsp:sp modelId="{7B17A7AF-04BE-44E0-9FCA-015A2D3CFBCC}">
      <dsp:nvSpPr>
        <dsp:cNvPr id="0" name=""/>
        <dsp:cNvSpPr/>
      </dsp:nvSpPr>
      <dsp:spPr>
        <a:xfrm>
          <a:off x="2693513" y="747405"/>
          <a:ext cx="327416" cy="13201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kumimoji="1" lang="ja-JP" altLang="en-US" sz="600" kern="1200"/>
        </a:p>
      </dsp:txBody>
      <dsp:txXfrm>
        <a:off x="2693513" y="773809"/>
        <a:ext cx="287811" cy="79210"/>
      </dsp:txXfrm>
    </dsp:sp>
    <dsp:sp modelId="{658ABD21-151F-4589-B44A-B92F16A21CB7}">
      <dsp:nvSpPr>
        <dsp:cNvPr id="0" name=""/>
        <dsp:cNvSpPr/>
      </dsp:nvSpPr>
      <dsp:spPr>
        <a:xfrm>
          <a:off x="3069708" y="267266"/>
          <a:ext cx="1095291" cy="1092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t>アイディアの発想とコンセプトの作成</a:t>
          </a:r>
        </a:p>
      </dsp:txBody>
      <dsp:txXfrm>
        <a:off x="3101700" y="299258"/>
        <a:ext cx="1031307" cy="1028312"/>
      </dsp:txXfrm>
    </dsp:sp>
    <dsp:sp modelId="{9F4A307C-E284-448E-B672-A33FCF1A8370}">
      <dsp:nvSpPr>
        <dsp:cNvPr id="0" name=""/>
        <dsp:cNvSpPr/>
      </dsp:nvSpPr>
      <dsp:spPr>
        <a:xfrm>
          <a:off x="4226921" y="747405"/>
          <a:ext cx="327416" cy="13201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kumimoji="1" lang="ja-JP" altLang="en-US" sz="600" kern="1200"/>
        </a:p>
      </dsp:txBody>
      <dsp:txXfrm>
        <a:off x="4226921" y="773809"/>
        <a:ext cx="287811" cy="79210"/>
      </dsp:txXfrm>
    </dsp:sp>
    <dsp:sp modelId="{4A97DFCC-FD5E-4DBF-990F-3325DCDFB55E}">
      <dsp:nvSpPr>
        <dsp:cNvPr id="0" name=""/>
        <dsp:cNvSpPr/>
      </dsp:nvSpPr>
      <dsp:spPr>
        <a:xfrm>
          <a:off x="4603116" y="267266"/>
          <a:ext cx="1095291" cy="1092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t>実現するユーザー体験と利用文脈の視覚化</a:t>
          </a:r>
        </a:p>
      </dsp:txBody>
      <dsp:txXfrm>
        <a:off x="4635108" y="299258"/>
        <a:ext cx="1031307" cy="1028312"/>
      </dsp:txXfrm>
    </dsp:sp>
    <dsp:sp modelId="{204C2CCF-84E6-4E94-8D09-47AD92C2C3AC}">
      <dsp:nvSpPr>
        <dsp:cNvPr id="0" name=""/>
        <dsp:cNvSpPr/>
      </dsp:nvSpPr>
      <dsp:spPr>
        <a:xfrm>
          <a:off x="5760329" y="747405"/>
          <a:ext cx="327416" cy="13201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kumimoji="1" lang="ja-JP" altLang="en-US" sz="600" kern="1200"/>
        </a:p>
      </dsp:txBody>
      <dsp:txXfrm>
        <a:off x="5760329" y="773809"/>
        <a:ext cx="287811" cy="79210"/>
      </dsp:txXfrm>
    </dsp:sp>
    <dsp:sp modelId="{F26FAEBB-6041-4126-B767-042026128A61}">
      <dsp:nvSpPr>
        <dsp:cNvPr id="0" name=""/>
        <dsp:cNvSpPr/>
      </dsp:nvSpPr>
      <dsp:spPr>
        <a:xfrm>
          <a:off x="6136524" y="267266"/>
          <a:ext cx="1095291" cy="1092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t>プロトタイプの反復による製品・サービスの詳細化</a:t>
          </a:r>
        </a:p>
      </dsp:txBody>
      <dsp:txXfrm>
        <a:off x="6168516" y="299258"/>
        <a:ext cx="1031307" cy="1028312"/>
      </dsp:txXfrm>
    </dsp:sp>
    <dsp:sp modelId="{C6553540-4B36-49DE-80C9-D0D4A41A9FD1}">
      <dsp:nvSpPr>
        <dsp:cNvPr id="0" name=""/>
        <dsp:cNvSpPr/>
      </dsp:nvSpPr>
      <dsp:spPr>
        <a:xfrm>
          <a:off x="7293737" y="747405"/>
          <a:ext cx="327416" cy="13201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kumimoji="1" lang="ja-JP" altLang="en-US" sz="600" kern="1200"/>
        </a:p>
      </dsp:txBody>
      <dsp:txXfrm>
        <a:off x="7293737" y="773809"/>
        <a:ext cx="287811" cy="79210"/>
      </dsp:txXfrm>
    </dsp:sp>
    <dsp:sp modelId="{9A66449B-99AF-4ADA-9F52-D1A5382752FC}">
      <dsp:nvSpPr>
        <dsp:cNvPr id="0" name=""/>
        <dsp:cNvSpPr/>
      </dsp:nvSpPr>
      <dsp:spPr>
        <a:xfrm>
          <a:off x="7669932" y="267266"/>
          <a:ext cx="1095291" cy="1092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t>実装レベルの制作物によるユーザー体験の評価</a:t>
          </a:r>
        </a:p>
      </dsp:txBody>
      <dsp:txXfrm>
        <a:off x="7701924" y="299258"/>
        <a:ext cx="1031307" cy="1028312"/>
      </dsp:txXfrm>
    </dsp:sp>
    <dsp:sp modelId="{DCB5CAF7-4FB6-4495-961C-B5BE707F568F}">
      <dsp:nvSpPr>
        <dsp:cNvPr id="0" name=""/>
        <dsp:cNvSpPr/>
      </dsp:nvSpPr>
      <dsp:spPr>
        <a:xfrm>
          <a:off x="8876323" y="747405"/>
          <a:ext cx="327416" cy="13201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kumimoji="1" lang="ja-JP" altLang="en-US" sz="600" kern="1200"/>
        </a:p>
      </dsp:txBody>
      <dsp:txXfrm>
        <a:off x="8876323" y="773809"/>
        <a:ext cx="287811" cy="79210"/>
      </dsp:txXfrm>
    </dsp:sp>
    <dsp:sp modelId="{15B500AD-183E-4DB1-BD8C-D0C9FCC9D742}">
      <dsp:nvSpPr>
        <dsp:cNvPr id="0" name=""/>
        <dsp:cNvSpPr/>
      </dsp:nvSpPr>
      <dsp:spPr>
        <a:xfrm>
          <a:off x="9203340" y="267266"/>
          <a:ext cx="1095291" cy="1092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ja-JP" altLang="en-US" sz="1200" kern="1200" dirty="0"/>
            <a:t>体験価値の伝達と保持のための指針の作成</a:t>
          </a:r>
        </a:p>
      </dsp:txBody>
      <dsp:txXfrm>
        <a:off x="9235332" y="299258"/>
        <a:ext cx="1031307" cy="10283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E9FF92-88B9-495F-8EA1-51ACFF089E50}" type="datetimeFigureOut">
              <a:rPr kumimoji="1" lang="ja-JP" altLang="en-US" smtClean="0"/>
              <a:t>2025/3/12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DEEF5-9EB4-47A6-8D76-2F59222DC707}" type="slidenum">
              <a:rPr kumimoji="1" lang="ja-JP" altLang="en-US" smtClean="0"/>
              <a:t>‹#›</a:t>
            </a:fld>
            <a:endParaRPr kumimoji="1" lang="ja-JP" altLang="en-US"/>
          </a:p>
        </p:txBody>
      </p:sp>
    </p:spTree>
    <p:extLst>
      <p:ext uri="{BB962C8B-B14F-4D97-AF65-F5344CB8AC3E}">
        <p14:creationId xmlns:p14="http://schemas.microsoft.com/office/powerpoint/2010/main" val="12558455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4EFDB-F70F-5F4D-A71F-8FF9D2E2FE46}" type="slidenum">
              <a:rPr kumimoji="1" lang="ja-JP" altLang="en-US" smtClean="0"/>
              <a:t>1</a:t>
            </a:fld>
            <a:endParaRPr kumimoji="1" lang="ja-JP" altLang="en-US"/>
          </a:p>
        </p:txBody>
      </p:sp>
    </p:spTree>
    <p:extLst>
      <p:ext uri="{BB962C8B-B14F-4D97-AF65-F5344CB8AC3E}">
        <p14:creationId xmlns:p14="http://schemas.microsoft.com/office/powerpoint/2010/main" val="2655984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カスタマージャーニーそのもの（料理店に来た）</a:t>
            </a:r>
            <a:endParaRPr kumimoji="1" lang="en-US" altLang="ja-JP" dirty="0"/>
          </a:p>
          <a:p>
            <a:r>
              <a:rPr kumimoji="1" lang="ja-JP" altLang="en-US" dirty="0"/>
              <a:t>フロンㇳステージアクション（ホール担当）</a:t>
            </a:r>
            <a:endParaRPr kumimoji="1" lang="en-US" altLang="ja-JP" dirty="0"/>
          </a:p>
          <a:p>
            <a:r>
              <a:rPr kumimoji="1" lang="ja-JP" altLang="en-US" dirty="0"/>
              <a:t>バックステージ（キッチン）</a:t>
            </a:r>
            <a:endParaRPr kumimoji="1" lang="en-US" altLang="ja-JP" dirty="0"/>
          </a:p>
          <a:p>
            <a:r>
              <a:rPr kumimoji="1" lang="ja-JP" altLang="en-US" dirty="0"/>
              <a:t>プロセス（システム）です</a:t>
            </a:r>
          </a:p>
        </p:txBody>
      </p:sp>
      <p:sp>
        <p:nvSpPr>
          <p:cNvPr id="4" name="スライド番号プレースホルダー 3"/>
          <p:cNvSpPr>
            <a:spLocks noGrp="1"/>
          </p:cNvSpPr>
          <p:nvPr>
            <p:ph type="sldNum" sz="quarter" idx="5"/>
          </p:nvPr>
        </p:nvSpPr>
        <p:spPr/>
        <p:txBody>
          <a:bodyPr/>
          <a:lstStyle/>
          <a:p>
            <a:fld id="{04FDEEF5-9EB4-47A6-8D76-2F59222DC707}" type="slidenum">
              <a:rPr kumimoji="1" lang="ja-JP" altLang="en-US" smtClean="0"/>
              <a:t>19</a:t>
            </a:fld>
            <a:endParaRPr kumimoji="1" lang="ja-JP" altLang="en-US"/>
          </a:p>
        </p:txBody>
      </p:sp>
    </p:spTree>
    <p:extLst>
      <p:ext uri="{BB962C8B-B14F-4D97-AF65-F5344CB8AC3E}">
        <p14:creationId xmlns:p14="http://schemas.microsoft.com/office/powerpoint/2010/main" val="989092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動きをイメージするために全体</a:t>
            </a:r>
          </a:p>
        </p:txBody>
      </p:sp>
      <p:sp>
        <p:nvSpPr>
          <p:cNvPr id="4" name="スライド番号プレースホルダー 3"/>
          <p:cNvSpPr>
            <a:spLocks noGrp="1"/>
          </p:cNvSpPr>
          <p:nvPr>
            <p:ph type="sldNum" sz="quarter" idx="5"/>
          </p:nvPr>
        </p:nvSpPr>
        <p:spPr/>
        <p:txBody>
          <a:bodyPr/>
          <a:lstStyle/>
          <a:p>
            <a:fld id="{04FDEEF5-9EB4-47A6-8D76-2F59222DC707}" type="slidenum">
              <a:rPr kumimoji="1" lang="ja-JP" altLang="en-US" smtClean="0"/>
              <a:t>20</a:t>
            </a:fld>
            <a:endParaRPr kumimoji="1" lang="ja-JP" altLang="en-US"/>
          </a:p>
        </p:txBody>
      </p:sp>
    </p:spTree>
    <p:extLst>
      <p:ext uri="{BB962C8B-B14F-4D97-AF65-F5344CB8AC3E}">
        <p14:creationId xmlns:p14="http://schemas.microsoft.com/office/powerpoint/2010/main" val="1225631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カスタマージャーニーそのもの（料理店に来た）</a:t>
            </a:r>
            <a:endParaRPr kumimoji="1" lang="en-US" altLang="ja-JP" dirty="0"/>
          </a:p>
          <a:p>
            <a:r>
              <a:rPr kumimoji="1" lang="ja-JP" altLang="en-US" dirty="0"/>
              <a:t>フロンㇳステージアクション（ホール担当）</a:t>
            </a:r>
            <a:endParaRPr kumimoji="1" lang="en-US" altLang="ja-JP" dirty="0"/>
          </a:p>
          <a:p>
            <a:r>
              <a:rPr kumimoji="1" lang="ja-JP" altLang="en-US" dirty="0"/>
              <a:t>バックステージ（キッチン）</a:t>
            </a:r>
            <a:endParaRPr kumimoji="1" lang="en-US" altLang="ja-JP" dirty="0"/>
          </a:p>
          <a:p>
            <a:r>
              <a:rPr kumimoji="1" lang="ja-JP" altLang="en-US" dirty="0"/>
              <a:t>プロセス（システム）です</a:t>
            </a:r>
          </a:p>
        </p:txBody>
      </p:sp>
      <p:sp>
        <p:nvSpPr>
          <p:cNvPr id="4" name="スライド番号プレースホルダー 3"/>
          <p:cNvSpPr>
            <a:spLocks noGrp="1"/>
          </p:cNvSpPr>
          <p:nvPr>
            <p:ph type="sldNum" sz="quarter" idx="5"/>
          </p:nvPr>
        </p:nvSpPr>
        <p:spPr/>
        <p:txBody>
          <a:bodyPr/>
          <a:lstStyle/>
          <a:p>
            <a:fld id="{04FDEEF5-9EB4-47A6-8D76-2F59222DC707}" type="slidenum">
              <a:rPr kumimoji="1" lang="ja-JP" altLang="en-US" smtClean="0"/>
              <a:t>21</a:t>
            </a:fld>
            <a:endParaRPr kumimoji="1" lang="ja-JP" altLang="en-US"/>
          </a:p>
        </p:txBody>
      </p:sp>
    </p:spTree>
    <p:extLst>
      <p:ext uri="{BB962C8B-B14F-4D97-AF65-F5344CB8AC3E}">
        <p14:creationId xmlns:p14="http://schemas.microsoft.com/office/powerpoint/2010/main" val="3788597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4EFDB-F70F-5F4D-A71F-8FF9D2E2FE46}" type="slidenum">
              <a:rPr kumimoji="1" lang="ja-JP" altLang="en-US" smtClean="0"/>
              <a:t>22</a:t>
            </a:fld>
            <a:endParaRPr kumimoji="1" lang="ja-JP" altLang="en-US"/>
          </a:p>
        </p:txBody>
      </p:sp>
    </p:spTree>
    <p:extLst>
      <p:ext uri="{BB962C8B-B14F-4D97-AF65-F5344CB8AC3E}">
        <p14:creationId xmlns:p14="http://schemas.microsoft.com/office/powerpoint/2010/main" val="53900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もちょこちょここの図は出てたかなと思うんですけど、この中のここにあります。テクノロジーの方とクリエイティブの人がコミニケーション取ってもらうためのツールです。耳タコですが、意識を合わせるために使っていただくものになる。</a:t>
            </a:r>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2</a:t>
            </a:fld>
            <a:endParaRPr kumimoji="1" lang="ja-JP" altLang="en-US"/>
          </a:p>
        </p:txBody>
      </p:sp>
    </p:spTree>
    <p:extLst>
      <p:ext uri="{BB962C8B-B14F-4D97-AF65-F5344CB8AC3E}">
        <p14:creationId xmlns:p14="http://schemas.microsoft.com/office/powerpoint/2010/main" val="3520312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EE4EFDB-F70F-5F4D-A71F-8FF9D2E2FE46}" type="slidenum">
              <a:rPr kumimoji="1" lang="ja-JP" altLang="en-US" smtClean="0"/>
              <a:t>3</a:t>
            </a:fld>
            <a:endParaRPr kumimoji="1" lang="ja-JP" altLang="en-US"/>
          </a:p>
        </p:txBody>
      </p:sp>
    </p:spTree>
    <p:extLst>
      <p:ext uri="{BB962C8B-B14F-4D97-AF65-F5344CB8AC3E}">
        <p14:creationId xmlns:p14="http://schemas.microsoft.com/office/powerpoint/2010/main" val="159188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宿題としてはサービスブループリントとユーザーストーリー、ペーパープロト＆リーンキャンバスの既存（競合）・類似や参考にしたいアプリをスクショ取って</a:t>
            </a:r>
            <a:r>
              <a:rPr kumimoji="1" lang="en-US" altLang="ja-JP" dirty="0" err="1"/>
              <a:t>figma</a:t>
            </a:r>
            <a:r>
              <a:rPr kumimoji="1" lang="ja-JP" altLang="en-US" dirty="0"/>
              <a:t>で共有してみてね→考えている奴とおんなじのがないですって質問が出る。中身のサービス／トンマナ</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4FDEEF5-9EB4-47A6-8D76-2F59222DC707}" type="slidenum">
              <a:rPr kumimoji="1" lang="ja-JP" altLang="en-US" smtClean="0"/>
              <a:t>4</a:t>
            </a:fld>
            <a:endParaRPr kumimoji="1" lang="ja-JP" altLang="en-US"/>
          </a:p>
        </p:txBody>
      </p:sp>
    </p:spTree>
    <p:extLst>
      <p:ext uri="{BB962C8B-B14F-4D97-AF65-F5344CB8AC3E}">
        <p14:creationId xmlns:p14="http://schemas.microsoft.com/office/powerpoint/2010/main" val="3136757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4EFDB-F70F-5F4D-A71F-8FF9D2E2FE46}" type="slidenum">
              <a:rPr kumimoji="1" lang="ja-JP" altLang="en-US" smtClean="0"/>
              <a:t>6</a:t>
            </a:fld>
            <a:endParaRPr kumimoji="1" lang="ja-JP" altLang="en-US"/>
          </a:p>
        </p:txBody>
      </p:sp>
    </p:spTree>
    <p:extLst>
      <p:ext uri="{BB962C8B-B14F-4D97-AF65-F5344CB8AC3E}">
        <p14:creationId xmlns:p14="http://schemas.microsoft.com/office/powerpoint/2010/main" val="109450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それぞれの工程において、対象と、提供する機能、それによって得られる価値を明確にする</a:t>
            </a:r>
          </a:p>
        </p:txBody>
      </p:sp>
      <p:sp>
        <p:nvSpPr>
          <p:cNvPr id="4" name="スライド番号プレースホルダー 3"/>
          <p:cNvSpPr>
            <a:spLocks noGrp="1"/>
          </p:cNvSpPr>
          <p:nvPr>
            <p:ph type="sldNum" sz="quarter" idx="5"/>
          </p:nvPr>
        </p:nvSpPr>
        <p:spPr/>
        <p:txBody>
          <a:bodyPr/>
          <a:lstStyle/>
          <a:p>
            <a:fld id="{04FDEEF5-9EB4-47A6-8D76-2F59222DC707}" type="slidenum">
              <a:rPr kumimoji="1" lang="ja-JP" altLang="en-US" smtClean="0"/>
              <a:t>10</a:t>
            </a:fld>
            <a:endParaRPr kumimoji="1" lang="ja-JP" altLang="en-US"/>
          </a:p>
        </p:txBody>
      </p:sp>
    </p:spTree>
    <p:extLst>
      <p:ext uri="{BB962C8B-B14F-4D97-AF65-F5344CB8AC3E}">
        <p14:creationId xmlns:p14="http://schemas.microsoft.com/office/powerpoint/2010/main" val="266344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FDEEF5-9EB4-47A6-8D76-2F59222DC707}" type="slidenum">
              <a:rPr kumimoji="1" lang="ja-JP" altLang="en-US" smtClean="0"/>
              <a:t>12</a:t>
            </a:fld>
            <a:endParaRPr kumimoji="1" lang="ja-JP" altLang="en-US"/>
          </a:p>
        </p:txBody>
      </p:sp>
    </p:spTree>
    <p:extLst>
      <p:ext uri="{BB962C8B-B14F-4D97-AF65-F5344CB8AC3E}">
        <p14:creationId xmlns:p14="http://schemas.microsoft.com/office/powerpoint/2010/main" val="123683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FDEEF5-9EB4-47A6-8D76-2F59222DC707}" type="slidenum">
              <a:rPr kumimoji="1" lang="ja-JP" altLang="en-US" smtClean="0"/>
              <a:t>13</a:t>
            </a:fld>
            <a:endParaRPr kumimoji="1" lang="ja-JP" altLang="en-US"/>
          </a:p>
        </p:txBody>
      </p:sp>
    </p:spTree>
    <p:extLst>
      <p:ext uri="{BB962C8B-B14F-4D97-AF65-F5344CB8AC3E}">
        <p14:creationId xmlns:p14="http://schemas.microsoft.com/office/powerpoint/2010/main" val="293295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4EFDB-F70F-5F4D-A71F-8FF9D2E2FE46}" type="slidenum">
              <a:rPr kumimoji="1" lang="ja-JP" altLang="en-US" smtClean="0"/>
              <a:t>15</a:t>
            </a:fld>
            <a:endParaRPr kumimoji="1" lang="ja-JP" altLang="en-US"/>
          </a:p>
        </p:txBody>
      </p:sp>
    </p:spTree>
    <p:extLst>
      <p:ext uri="{BB962C8B-B14F-4D97-AF65-F5344CB8AC3E}">
        <p14:creationId xmlns:p14="http://schemas.microsoft.com/office/powerpoint/2010/main" val="3635125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931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スライド" r:id="rId3" imgW="270" imgH="270" progId="TCLayout.ActiveDocument.1">
                  <p:embed/>
                </p:oleObj>
              </mc:Choice>
              <mc:Fallback>
                <p:oleObj name="think-cell スライド" r:id="rId3" imgW="270" imgH="270" progId="TCLayout.ActiveDocument.1">
                  <p:embed/>
                  <p:pic>
                    <p:nvPicPr>
                      <p:cNvPr id="2" name="Object 1" hidden="1"/>
                      <p:cNvPicPr/>
                      <p:nvPr/>
                    </p:nvPicPr>
                    <p:blipFill>
                      <a:blip r:embed="rId4"/>
                      <a:stretch>
                        <a:fillRect/>
                      </a:stretch>
                    </p:blipFill>
                    <p:spPr>
                      <a:xfrm>
                        <a:off x="2118" y="2118"/>
                        <a:ext cx="2116" cy="2116"/>
                      </a:xfrm>
                      <a:prstGeom prst="rect">
                        <a:avLst/>
                      </a:prstGeom>
                    </p:spPr>
                  </p:pic>
                </p:oleObj>
              </mc:Fallback>
            </mc:AlternateContent>
          </a:graphicData>
        </a:graphic>
      </p:graphicFrame>
      <p:sp>
        <p:nvSpPr>
          <p:cNvPr id="11" name="Slide Number Placeholder 4"/>
          <p:cNvSpPr>
            <a:spLocks noGrp="1"/>
          </p:cNvSpPr>
          <p:nvPr>
            <p:ph type="sldNum" sz="quarter" idx="4"/>
          </p:nvPr>
        </p:nvSpPr>
        <p:spPr>
          <a:xfrm>
            <a:off x="11398999" y="6365828"/>
            <a:ext cx="600437"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fld id="{81BF0B4E-CE60-AB48-9D7E-4434414A7C38}" type="slidenum">
              <a:rPr lang="en-US" smtClean="0"/>
              <a:pPr/>
              <a:t>‹#›</a:t>
            </a:fld>
            <a:endParaRPr lang="en-US" dirty="0"/>
          </a:p>
        </p:txBody>
      </p:sp>
      <p:sp>
        <p:nvSpPr>
          <p:cNvPr id="12" name="Title 11"/>
          <p:cNvSpPr>
            <a:spLocks noGrp="1"/>
          </p:cNvSpPr>
          <p:nvPr>
            <p:ph type="title"/>
          </p:nvPr>
        </p:nvSpPr>
        <p:spPr/>
        <p:txBody>
          <a:bodyPr/>
          <a:lstStyle/>
          <a:p>
            <a:r>
              <a:rPr lang="en-US"/>
              <a:t>Click to edit Master title style</a:t>
            </a:r>
          </a:p>
        </p:txBody>
      </p:sp>
      <p:sp>
        <p:nvSpPr>
          <p:cNvPr id="13" name="Text Placeholder 2"/>
          <p:cNvSpPr>
            <a:spLocks noGrp="1"/>
          </p:cNvSpPr>
          <p:nvPr>
            <p:ph idx="1" hasCustomPrompt="1"/>
          </p:nvPr>
        </p:nvSpPr>
        <p:spPr>
          <a:xfrm>
            <a:off x="619693" y="1229455"/>
            <a:ext cx="10990476"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2399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スライド" r:id="rId3" imgW="360" imgH="360" progId="TCLayout.ActiveDocument.1">
                  <p:embed/>
                </p:oleObj>
              </mc:Choice>
              <mc:Fallback>
                <p:oleObj name="think-cell スライド" r:id="rId3" imgW="360" imgH="360" progId="TCLayout.ActiveDocument.1">
                  <p:embed/>
                  <p:pic>
                    <p:nvPicPr>
                      <p:cNvPr id="2" name="Object 1" hidden="1"/>
                      <p:cNvPicPr/>
                      <p:nvPr/>
                    </p:nvPicPr>
                    <p:blipFill>
                      <a:blip r:embed="rId4"/>
                      <a:stretch>
                        <a:fillRect/>
                      </a:stretch>
                    </p:blipFill>
                    <p:spPr>
                      <a:xfrm>
                        <a:off x="2118" y="2118"/>
                        <a:ext cx="2116" cy="2116"/>
                      </a:xfrm>
                      <a:prstGeom prst="rect">
                        <a:avLst/>
                      </a:prstGeom>
                    </p:spPr>
                  </p:pic>
                </p:oleObj>
              </mc:Fallback>
            </mc:AlternateContent>
          </a:graphicData>
        </a:graphic>
      </p:graphicFrame>
      <p:sp>
        <p:nvSpPr>
          <p:cNvPr id="7" name="Slide Number Placeholder 4"/>
          <p:cNvSpPr>
            <a:spLocks noGrp="1"/>
          </p:cNvSpPr>
          <p:nvPr>
            <p:ph type="sldNum" sz="quarter" idx="4"/>
          </p:nvPr>
        </p:nvSpPr>
        <p:spPr>
          <a:xfrm>
            <a:off x="11398999" y="6365828"/>
            <a:ext cx="600437"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fld id="{81BF0B4E-CE60-AB48-9D7E-4434414A7C38}" type="slidenum">
              <a:rPr lang="en-US" smtClean="0"/>
              <a:pPr/>
              <a:t>‹#›</a:t>
            </a:fld>
            <a:endParaRPr lang="en-US" dirty="0"/>
          </a:p>
        </p:txBody>
      </p:sp>
      <p:sp>
        <p:nvSpPr>
          <p:cNvPr id="13" name="Title 12"/>
          <p:cNvSpPr>
            <a:spLocks noGrp="1"/>
          </p:cNvSpPr>
          <p:nvPr>
            <p:ph type="title"/>
          </p:nvPr>
        </p:nvSpPr>
        <p:spPr/>
        <p:txBody>
          <a:bodyPr/>
          <a:lstStyle/>
          <a:p>
            <a:r>
              <a:rPr lang="en-US"/>
              <a:t>Click to edit Master title style</a:t>
            </a:r>
          </a:p>
        </p:txBody>
      </p:sp>
      <p:sp>
        <p:nvSpPr>
          <p:cNvPr id="14" name="Text Placeholder 2"/>
          <p:cNvSpPr>
            <a:spLocks noGrp="1"/>
          </p:cNvSpPr>
          <p:nvPr>
            <p:ph idx="1" hasCustomPrompt="1"/>
          </p:nvPr>
        </p:nvSpPr>
        <p:spPr>
          <a:xfrm>
            <a:off x="619693" y="1229455"/>
            <a:ext cx="10990476" cy="4525963"/>
          </a:xfrm>
          <a:prstGeom prst="rect">
            <a:avLst/>
          </a:prstGeom>
        </p:spPr>
        <p:txBody>
          <a:bodyPr vert="horz" lIns="91440" tIns="45720" rIns="91440" bIns="45720" rtlCol="0">
            <a:normAutofit/>
          </a:bodyPr>
          <a:lstStyle>
            <a:lvl1pPr marL="0" indent="0">
              <a:buNone/>
              <a:defRPr/>
            </a:lvl1pPr>
            <a:lvl2pPr marL="609585" indent="0">
              <a:buNone/>
              <a:defRPr/>
            </a:lvl2pPr>
            <a:lvl3pPr marL="1219170" indent="0">
              <a:buNone/>
              <a:defRPr/>
            </a:lvl3pPr>
            <a:lvl4pPr marL="1828754" indent="0">
              <a:buNone/>
              <a:defRPr/>
            </a:lvl4pPr>
          </a:lstStyle>
          <a:p>
            <a:pPr lvl="0"/>
            <a:r>
              <a:rPr lang="en-US" dirty="0"/>
              <a:t>Click to edit Master text styles.</a:t>
            </a:r>
          </a:p>
        </p:txBody>
      </p:sp>
    </p:spTree>
    <p:extLst>
      <p:ext uri="{BB962C8B-B14F-4D97-AF65-F5344CB8AC3E}">
        <p14:creationId xmlns:p14="http://schemas.microsoft.com/office/powerpoint/2010/main" val="4100972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1BF0B4E-CE60-AB48-9D7E-4434414A7C38}" type="slidenum">
              <a:rPr lang="en-US" smtClean="0"/>
              <a:pPr/>
              <a:t>‹#›</a:t>
            </a:fld>
            <a:endParaRPr lang="en-US" dirty="0"/>
          </a:p>
        </p:txBody>
      </p:sp>
      <p:sp>
        <p:nvSpPr>
          <p:cNvPr id="8" name="Content Placeholder 7"/>
          <p:cNvSpPr>
            <a:spLocks noGrp="1"/>
          </p:cNvSpPr>
          <p:nvPr>
            <p:ph sz="quarter" idx="11"/>
          </p:nvPr>
        </p:nvSpPr>
        <p:spPr>
          <a:xfrm>
            <a:off x="620186" y="1279525"/>
            <a:ext cx="5471583" cy="4576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Picture Placeholder 9"/>
          <p:cNvSpPr>
            <a:spLocks noGrp="1"/>
          </p:cNvSpPr>
          <p:nvPr>
            <p:ph type="pic" sz="quarter" idx="12"/>
          </p:nvPr>
        </p:nvSpPr>
        <p:spPr>
          <a:xfrm>
            <a:off x="6343651" y="1279525"/>
            <a:ext cx="5342467" cy="4586288"/>
          </a:xfrm>
        </p:spPr>
        <p:txBody>
          <a:bodyPr/>
          <a:lstStyle/>
          <a:p>
            <a:endParaRPr lang="en-US" dirty="0"/>
          </a:p>
        </p:txBody>
      </p:sp>
    </p:spTree>
    <p:extLst>
      <p:ext uri="{BB962C8B-B14F-4D97-AF65-F5344CB8AC3E}">
        <p14:creationId xmlns:p14="http://schemas.microsoft.com/office/powerpoint/2010/main" val="3168437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1 Column/ Bullet Points">
    <p:spTree>
      <p:nvGrpSpPr>
        <p:cNvPr id="1" name=""/>
        <p:cNvGrpSpPr/>
        <p:nvPr/>
      </p:nvGrpSpPr>
      <p:grpSpPr>
        <a:xfrm>
          <a:off x="0" y="0"/>
          <a:ext cx="0" cy="0"/>
          <a:chOff x="0" y="0"/>
          <a:chExt cx="0" cy="0"/>
        </a:xfrm>
      </p:grpSpPr>
      <p:graphicFrame>
        <p:nvGraphicFramePr>
          <p:cNvPr id="2" name="オブジェクト 1"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スライド" r:id="rId3" imgW="270" imgH="270" progId="TCLayout.ActiveDocument.1">
                  <p:embed/>
                </p:oleObj>
              </mc:Choice>
              <mc:Fallback>
                <p:oleObj name="think-cell スライド" r:id="rId3" imgW="270" imgH="270" progId="TCLayout.ActiveDocument.1">
                  <p:embed/>
                  <p:pic>
                    <p:nvPicPr>
                      <p:cNvPr id="2" name="オブジェクト 1" hidden="1"/>
                      <p:cNvPicPr/>
                      <p:nvPr/>
                    </p:nvPicPr>
                    <p:blipFill>
                      <a:blip r:embed="rId4"/>
                      <a:stretch>
                        <a:fillRect/>
                      </a:stretch>
                    </p:blipFill>
                    <p:spPr>
                      <a:xfrm>
                        <a:off x="2119" y="2119"/>
                        <a:ext cx="2116" cy="2116"/>
                      </a:xfrm>
                      <a:prstGeom prst="rect">
                        <a:avLst/>
                      </a:prstGeom>
                    </p:spPr>
                  </p:pic>
                </p:oleObj>
              </mc:Fallback>
            </mc:AlternateContent>
          </a:graphicData>
        </a:graphic>
      </p:graphicFrame>
      <p:sp>
        <p:nvSpPr>
          <p:cNvPr id="11" name="Slide Number Placeholder 4"/>
          <p:cNvSpPr>
            <a:spLocks noGrp="1"/>
          </p:cNvSpPr>
          <p:nvPr>
            <p:ph type="sldNum" sz="quarter" idx="4"/>
          </p:nvPr>
        </p:nvSpPr>
        <p:spPr>
          <a:xfrm>
            <a:off x="11399000" y="6365828"/>
            <a:ext cx="600437" cy="365125"/>
          </a:xfrm>
          <a:prstGeom prst="rect">
            <a:avLst/>
          </a:prstGeom>
        </p:spPr>
        <p:txBody>
          <a:bodyPr vert="horz" lIns="91428" tIns="45714" rIns="91428" bIns="45714" rtlCol="0" anchor="ctr"/>
          <a:lstStyle>
            <a:lvl1pPr algn="r">
              <a:defRPr sz="1200">
                <a:solidFill>
                  <a:schemeClr val="bg2"/>
                </a:solidFill>
                <a:latin typeface="Verdana"/>
                <a:cs typeface="Verdana"/>
              </a:defRPr>
            </a:lvl1pPr>
          </a:lstStyle>
          <a:p>
            <a:fld id="{81BF0B4E-CE60-AB48-9D7E-4434414A7C38}" type="slidenum">
              <a:rPr lang="en-US" smtClean="0">
                <a:solidFill>
                  <a:srgbClr val="FFFFFF"/>
                </a:solidFill>
              </a:rPr>
              <a:pPr/>
              <a:t>‹#›</a:t>
            </a:fld>
            <a:endParaRPr lang="en-US" dirty="0">
              <a:solidFill>
                <a:srgbClr val="FFFFFF"/>
              </a:solidFill>
            </a:endParaRPr>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1713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2970" y="329155"/>
            <a:ext cx="11861996" cy="553988"/>
          </a:xfrm>
          <a:prstGeom prst="rect">
            <a:avLst/>
          </a:prstGeom>
        </p:spPr>
        <p:txBody>
          <a:bodyPr/>
          <a:lstStyle/>
          <a:p>
            <a:r>
              <a:rPr lang="fr-FR"/>
              <a:t>Click to edit Master title style</a:t>
            </a:r>
            <a:endParaRPr lang="en-US"/>
          </a:p>
        </p:txBody>
      </p:sp>
    </p:spTree>
    <p:extLst>
      <p:ext uri="{BB962C8B-B14F-4D97-AF65-F5344CB8AC3E}">
        <p14:creationId xmlns:p14="http://schemas.microsoft.com/office/powerpoint/2010/main" val="289677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buNone/>
              <a:defRPr b="1" i="0">
                <a:solidFill>
                  <a:srgbClr val="525252"/>
                </a:solidFill>
                <a:latin typeface="Yu Gothic UI Light" panose="020B0300000000000000" pitchFamily="50" charset="-128"/>
                <a:ea typeface="Yu Gothic UI Light" panose="020B0300000000000000" pitchFamily="50" charset="-128"/>
              </a:defRPr>
            </a:lvl1pPr>
            <a:lvl2pPr marL="457200" indent="0">
              <a:buNone/>
              <a:defRPr/>
            </a:lvl2pPr>
          </a:lstStyle>
          <a:p>
            <a:pPr lvl="0"/>
            <a:r>
              <a:rPr kumimoji="1" lang="ja-JP" altLang="en-US" dirty="0"/>
              <a:t>マスター テキストの書式設定</a:t>
            </a:r>
          </a:p>
        </p:txBody>
      </p:sp>
    </p:spTree>
    <p:extLst>
      <p:ext uri="{BB962C8B-B14F-4D97-AF65-F5344CB8AC3E}">
        <p14:creationId xmlns:p14="http://schemas.microsoft.com/office/powerpoint/2010/main" val="3980473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CA8034-0CB3-9C20-C5F4-7A617D4AD718}"/>
              </a:ext>
            </a:extLst>
          </p:cNvPr>
          <p:cNvSpPr/>
          <p:nvPr userDrawn="1"/>
        </p:nvSpPr>
        <p:spPr>
          <a:xfrm>
            <a:off x="0" y="0"/>
            <a:ext cx="12192000" cy="212651"/>
          </a:xfrm>
          <a:prstGeom prst="rect">
            <a:avLst/>
          </a:prstGeom>
          <a:solidFill>
            <a:srgbClr val="127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a:extLst>
              <a:ext uri="{FF2B5EF4-FFF2-40B4-BE49-F238E27FC236}">
                <a16:creationId xmlns:a16="http://schemas.microsoft.com/office/drawing/2014/main" id="{C33E8DB9-E259-A438-BB31-DC1A9A0662B3}"/>
              </a:ext>
            </a:extLst>
          </p:cNvPr>
          <p:cNvSpPr>
            <a:spLocks noGrp="1"/>
          </p:cNvSpPr>
          <p:nvPr>
            <p:ph type="body" sz="quarter" idx="10"/>
          </p:nvPr>
        </p:nvSpPr>
        <p:spPr>
          <a:xfrm>
            <a:off x="214590" y="464368"/>
            <a:ext cx="11762821" cy="489099"/>
          </a:xfrm>
          <a:prstGeom prst="rect">
            <a:avLst/>
          </a:prstGeom>
        </p:spPr>
        <p:txBody>
          <a:bodyPr/>
          <a:lstStyle>
            <a:lvl1pPr marL="0" indent="0" algn="ctr">
              <a:buNone/>
              <a:defRPr b="1" i="0">
                <a:solidFill>
                  <a:srgbClr val="525252"/>
                </a:solidFill>
                <a:latin typeface="Yu Gothic UI Light" panose="020B0300000000000000" pitchFamily="50" charset="-128"/>
                <a:ea typeface="Yu Gothic UI Light" panose="020B0300000000000000" pitchFamily="50" charset="-128"/>
              </a:defRPr>
            </a:lvl1pPr>
            <a:lvl2pPr marL="457200" indent="0">
              <a:buNone/>
              <a:defRPr/>
            </a:lvl2pPr>
          </a:lstStyle>
          <a:p>
            <a:pPr lvl="0"/>
            <a:r>
              <a:rPr kumimoji="1" lang="ja-JP" altLang="en-US" dirty="0"/>
              <a:t>マスター テキストの書式設定</a:t>
            </a:r>
          </a:p>
        </p:txBody>
      </p:sp>
    </p:spTree>
    <p:extLst>
      <p:ext uri="{BB962C8B-B14F-4D97-AF65-F5344CB8AC3E}">
        <p14:creationId xmlns:p14="http://schemas.microsoft.com/office/powerpoint/2010/main" val="88344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タイトル &amp; サブタイトル">
    <p:spTree>
      <p:nvGrpSpPr>
        <p:cNvPr id="1" name=""/>
        <p:cNvGrpSpPr/>
        <p:nvPr/>
      </p:nvGrpSpPr>
      <p:grpSpPr>
        <a:xfrm>
          <a:off x="0" y="0"/>
          <a:ext cx="0" cy="0"/>
          <a:chOff x="0" y="0"/>
          <a:chExt cx="0" cy="0"/>
        </a:xfrm>
      </p:grpSpPr>
      <p:sp>
        <p:nvSpPr>
          <p:cNvPr id="117" name="タイトルテキスト"/>
          <p:cNvSpPr txBox="1">
            <a:spLocks noGrp="1"/>
          </p:cNvSpPr>
          <p:nvPr>
            <p:ph type="title"/>
          </p:nvPr>
        </p:nvSpPr>
        <p:spPr>
          <a:xfrm>
            <a:off x="1190625" y="1151931"/>
            <a:ext cx="9810750" cy="2321719"/>
          </a:xfrm>
          <a:prstGeom prst="rect">
            <a:avLst/>
          </a:prstGeom>
        </p:spPr>
        <p:txBody>
          <a:bodyPr anchor="b"/>
          <a:lstStyle/>
          <a:p>
            <a:r>
              <a:t>タイトルテキスト</a:t>
            </a:r>
          </a:p>
        </p:txBody>
      </p:sp>
      <p:sp>
        <p:nvSpPr>
          <p:cNvPr id="118" name="本文レベル1…"/>
          <p:cNvSpPr txBox="1">
            <a:spLocks noGrp="1"/>
          </p:cNvSpPr>
          <p:nvPr>
            <p:ph type="body" sz="quarter" idx="1"/>
          </p:nvPr>
        </p:nvSpPr>
        <p:spPr>
          <a:xfrm>
            <a:off x="1190625" y="3536157"/>
            <a:ext cx="9810750" cy="1981869"/>
          </a:xfrm>
          <a:prstGeom prst="rect">
            <a:avLst/>
          </a:prstGeom>
        </p:spPr>
        <p:txBody>
          <a:bodyPr anchor="t"/>
          <a:lstStyle>
            <a:lvl1pPr marL="0" indent="0" algn="ctr">
              <a:spcBef>
                <a:spcPts val="0"/>
              </a:spcBef>
              <a:buSzTx/>
              <a:buNone/>
            </a:lvl1pPr>
            <a:lvl2pPr marL="0" indent="214274" algn="ctr">
              <a:spcBef>
                <a:spcPts val="0"/>
              </a:spcBef>
              <a:buSzTx/>
              <a:buNone/>
            </a:lvl2pPr>
            <a:lvl3pPr marL="0" indent="428549" algn="ctr">
              <a:spcBef>
                <a:spcPts val="0"/>
              </a:spcBef>
              <a:buSzTx/>
              <a:buNone/>
            </a:lvl3pPr>
            <a:lvl4pPr marL="0" indent="642824" algn="ctr">
              <a:spcBef>
                <a:spcPts val="0"/>
              </a:spcBef>
              <a:buSzTx/>
              <a:buNone/>
            </a:lvl4pPr>
            <a:lvl5pPr marL="0" indent="857098" algn="ctr">
              <a:spcBef>
                <a:spcPts val="0"/>
              </a:spcBef>
              <a:buSzTx/>
              <a:buNone/>
            </a:lvl5pPr>
          </a:lstStyle>
          <a:p>
            <a:r>
              <a:t>本文レベル1</a:t>
            </a:r>
          </a:p>
          <a:p>
            <a:pPr lvl="1"/>
            <a:r>
              <a:t>本文レベル2</a:t>
            </a:r>
          </a:p>
          <a:p>
            <a:pPr lvl="2"/>
            <a:r>
              <a:t>本文レベル3</a:t>
            </a:r>
          </a:p>
          <a:p>
            <a:pPr lvl="3"/>
            <a:r>
              <a:t>本文レベル4</a:t>
            </a:r>
          </a:p>
          <a:p>
            <a:pPr lvl="4"/>
            <a:r>
              <a:t>本文レベル5</a:t>
            </a:r>
          </a:p>
        </p:txBody>
      </p:sp>
    </p:spTree>
    <p:extLst>
      <p:ext uri="{BB962C8B-B14F-4D97-AF65-F5344CB8AC3E}">
        <p14:creationId xmlns:p14="http://schemas.microsoft.com/office/powerpoint/2010/main" val="57808495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12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Blank">
    <p:bg>
      <p:bgPr>
        <a:solidFill>
          <a:srgbClr val="E5DEC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07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2701"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69" spc="-98" dirty="0">
                <a:gradFill>
                  <a:gsLst>
                    <a:gs pos="84066">
                      <a:schemeClr val="tx1"/>
                    </a:gs>
                    <a:gs pos="57576">
                      <a:schemeClr val="tx1"/>
                    </a:gs>
                  </a:gsLst>
                  <a:lin ang="5400000" scaled="0"/>
                </a:gradFill>
                <a:latin typeface="Yu Gothic UI" panose="020B0500000000000000" pitchFamily="50" charset="-128"/>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Yu Gothic UI" panose="020B0500000000000000" pitchFamily="50" charset="-128"/>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3135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Logo">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521344" y="393192"/>
            <a:ext cx="11149439" cy="557784"/>
          </a:xfrm>
          <a:prstGeom prst="rect">
            <a:avLst/>
          </a:prstGeom>
        </p:spPr>
        <p:txBody>
          <a:bodyPr vert="horz" wrap="square" lIns="0" tIns="45720" rIns="0" bIns="45720" rtlCol="0" anchor="t">
            <a:noAutofit/>
          </a:bodyPr>
          <a:lstStyle/>
          <a:p>
            <a:r>
              <a:rPr lang="en-US"/>
              <a:t>Click to edit Master title style</a:t>
            </a:r>
          </a:p>
        </p:txBody>
      </p:sp>
      <p:sp>
        <p:nvSpPr>
          <p:cNvPr id="13" name="Text Placeholder 2"/>
          <p:cNvSpPr>
            <a:spLocks noGrp="1"/>
          </p:cNvSpPr>
          <p:nvPr>
            <p:ph idx="1"/>
          </p:nvPr>
        </p:nvSpPr>
        <p:spPr>
          <a:xfrm>
            <a:off x="521344" y="1188720"/>
            <a:ext cx="11149439" cy="50292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p:cNvSpPr/>
          <p:nvPr userDrawn="1"/>
        </p:nvSpPr>
        <p:spPr>
          <a:xfrm rot="10800000" flipV="1">
            <a:off x="12073097" y="2"/>
            <a:ext cx="118903"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Yu Gothic UI" panose="020B0500000000000000" pitchFamily="50" charset="-128"/>
            </a:endParaRPr>
          </a:p>
        </p:txBody>
      </p:sp>
    </p:spTree>
    <p:extLst>
      <p:ext uri="{BB962C8B-B14F-4D97-AF65-F5344CB8AC3E}">
        <p14:creationId xmlns:p14="http://schemas.microsoft.com/office/powerpoint/2010/main" val="34102837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Blank">
    <p:bg>
      <p:bgPr>
        <a:solidFill>
          <a:srgbClr val="E5DEC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6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12.xml"/><Relationship Id="rId7" Type="http://schemas.openxmlformats.org/officeDocument/2006/relationships/tags" Target="../tags/tag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11" Type="http://schemas.openxmlformats.org/officeDocument/2006/relationships/image" Target="../media/image7.png"/><Relationship Id="rId5" Type="http://schemas.openxmlformats.org/officeDocument/2006/relationships/slideLayout" Target="../slideLayouts/slideLayout14.xml"/><Relationship Id="rId10" Type="http://schemas.openxmlformats.org/officeDocument/2006/relationships/image" Target="../media/image6.emf"/><Relationship Id="rId4" Type="http://schemas.openxmlformats.org/officeDocument/2006/relationships/slideLayout" Target="../slideLayouts/slideLayout13.xml"/><Relationship Id="rId9"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BECD7D5-9E6D-BFFF-43F5-37DCD6D4B50A}"/>
              </a:ext>
            </a:extLst>
          </p:cNvPr>
          <p:cNvPicPr>
            <a:picLocks noChangeAspect="1"/>
          </p:cNvPicPr>
          <p:nvPr userDrawn="1"/>
        </p:nvPicPr>
        <p:blipFill>
          <a:blip r:embed="rId5"/>
          <a:stretch>
            <a:fillRect/>
          </a:stretch>
        </p:blipFill>
        <p:spPr>
          <a:xfrm rot="5400000">
            <a:off x="9113917" y="3125288"/>
            <a:ext cx="6858001" cy="607423"/>
          </a:xfrm>
          <a:prstGeom prst="rect">
            <a:avLst/>
          </a:prstGeom>
        </p:spPr>
      </p:pic>
    </p:spTree>
    <p:extLst>
      <p:ext uri="{BB962C8B-B14F-4D97-AF65-F5344CB8AC3E}">
        <p14:creationId xmlns:p14="http://schemas.microsoft.com/office/powerpoint/2010/main" val="408906525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535526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690" r:id="rId5"/>
    <p:sldLayoutId id="2147483691" r:id="rId6"/>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1D2B55"/>
          </a:solidFill>
          <a:effectLst/>
          <a:latin typeface="Yu Gothic UI" panose="020B0500000000000000" pitchFamily="50" charset="-128"/>
          <a:ea typeface="Yu Gothic UI" panose="020B0500000000000000" pitchFamily="50" charset="-128"/>
          <a:cs typeface="Segoe UI Semibold" panose="020B07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rgbClr val="1D2B55"/>
          </a:solidFill>
          <a:latin typeface="Yu Gothic UI" panose="020B0500000000000000" pitchFamily="50" charset="-128"/>
          <a:ea typeface="Yu Gothic UI" panose="020B0500000000000000" pitchFamily="50" charset="-128"/>
          <a:cs typeface="Segoe UI Semibold" panose="020B0702040204020203" pitchFamily="34" charset="0"/>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rgbClr val="1D2B55"/>
          </a:solidFill>
          <a:latin typeface="Yu Gothic UI" panose="020B0500000000000000" pitchFamily="50" charset="-128"/>
          <a:ea typeface="Yu Gothic UI" panose="020B0500000000000000" pitchFamily="50" charset="-128"/>
          <a:cs typeface="Segoe UI Semibold" panose="020B0702040204020203" pitchFamily="34" charset="0"/>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rgbClr val="1D2B55"/>
          </a:solidFill>
          <a:latin typeface="Yu Gothic UI" panose="020B0500000000000000" pitchFamily="50" charset="-128"/>
          <a:ea typeface="Yu Gothic UI" panose="020B0500000000000000" pitchFamily="50" charset="-128"/>
          <a:cs typeface="Segoe UI Semibold" panose="020B0702040204020203" pitchFamily="34" charset="0"/>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rgbClr val="1D2B55"/>
          </a:solidFill>
          <a:latin typeface="Yu Gothic UI" panose="020B0500000000000000" pitchFamily="50" charset="-128"/>
          <a:ea typeface="Yu Gothic UI" panose="020B0500000000000000" pitchFamily="50" charset="-128"/>
          <a:cs typeface="Segoe UI Semibold" panose="020B0702040204020203" pitchFamily="34" charset="0"/>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rgbClr val="1D2B55"/>
          </a:solidFill>
          <a:latin typeface="Yu Gothic UI" panose="020B0500000000000000" pitchFamily="50" charset="-128"/>
          <a:ea typeface="Yu Gothic UI" panose="020B0500000000000000" pitchFamily="50" charset="-128"/>
          <a:cs typeface="Segoe UI Semibold" panose="020B07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5">
          <p15:clr>
            <a:srgbClr val="F26B43"/>
          </p15:clr>
        </p15:guide>
        <p15:guide id="2" pos="7659">
          <p15:clr>
            <a:srgbClr val="F26B43"/>
          </p15:clr>
        </p15:guide>
        <p15:guide id="3" orient="horz" pos="2203">
          <p15:clr>
            <a:srgbClr val="F26B43"/>
          </p15:clr>
        </p15:guide>
        <p15:guide id="4" orient="horz" pos="185">
          <p15:clr>
            <a:srgbClr val="F26B43"/>
          </p15:clr>
        </p15:guide>
        <p15:guide id="5" orient="horz" pos="4221">
          <p15:clr>
            <a:srgbClr val="F26B43"/>
          </p15:clr>
        </p15:guide>
        <p15:guide id="6" pos="391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7"/>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スライド" r:id="rId8" imgW="360" imgH="360" progId="TCLayout.ActiveDocument.1">
                  <p:embed/>
                </p:oleObj>
              </mc:Choice>
              <mc:Fallback>
                <p:oleObj name="think-cell スライド" r:id="rId8" imgW="360" imgH="360" progId="TCLayout.ActiveDocument.1">
                  <p:embed/>
                  <p:pic>
                    <p:nvPicPr>
                      <p:cNvPr id="4" name="Object 3" hidden="1"/>
                      <p:cNvPicPr/>
                      <p:nvPr/>
                    </p:nvPicPr>
                    <p:blipFill>
                      <a:blip r:embed="rId9"/>
                      <a:stretch>
                        <a:fillRect/>
                      </a:stretch>
                    </p:blipFill>
                    <p:spPr>
                      <a:xfrm>
                        <a:off x="2118" y="2118"/>
                        <a:ext cx="2116" cy="2116"/>
                      </a:xfrm>
                      <a:prstGeom prst="rect">
                        <a:avLst/>
                      </a:prstGeom>
                    </p:spPr>
                  </p:pic>
                </p:oleObj>
              </mc:Fallback>
            </mc:AlternateContent>
          </a:graphicData>
        </a:graphic>
      </p:graphicFrame>
      <p:pic>
        <p:nvPicPr>
          <p:cNvPr id="7" name="Picture 6"/>
          <p:cNvPicPr>
            <a:picLocks noChangeAspect="1"/>
          </p:cNvPicPr>
          <p:nvPr userDrawn="1"/>
        </p:nvPicPr>
        <p:blipFill rotWithShape="1">
          <a:blip r:embed="rId10" cstate="screen">
            <a:extLst>
              <a:ext uri="{28A0092B-C50C-407E-A947-70E740481C1C}">
                <a14:useLocalDpi xmlns:a14="http://schemas.microsoft.com/office/drawing/2010/main"/>
              </a:ext>
            </a:extLst>
          </a:blip>
          <a:srcRect r="1674" b="95123"/>
          <a:stretch/>
        </p:blipFill>
        <p:spPr>
          <a:xfrm>
            <a:off x="0" y="6090384"/>
            <a:ext cx="12192000" cy="777093"/>
          </a:xfrm>
          <a:prstGeom prst="rect">
            <a:avLst/>
          </a:prstGeom>
        </p:spPr>
      </p:pic>
      <p:pic>
        <p:nvPicPr>
          <p:cNvPr id="8" name="Picture 7" descr="Janssen Horizontal White-01.pn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174767" y="6078228"/>
            <a:ext cx="3310872" cy="808729"/>
          </a:xfrm>
          <a:prstGeom prst="rect">
            <a:avLst/>
          </a:prstGeom>
        </p:spPr>
      </p:pic>
      <p:sp>
        <p:nvSpPr>
          <p:cNvPr id="2" name="Title Placeholder 1"/>
          <p:cNvSpPr>
            <a:spLocks noGrp="1"/>
          </p:cNvSpPr>
          <p:nvPr>
            <p:ph type="title"/>
          </p:nvPr>
        </p:nvSpPr>
        <p:spPr>
          <a:xfrm>
            <a:off x="619690" y="151637"/>
            <a:ext cx="10990479" cy="9913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19693" y="1229455"/>
            <a:ext cx="10990476"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4"/>
          <p:cNvSpPr>
            <a:spLocks noGrp="1"/>
          </p:cNvSpPr>
          <p:nvPr>
            <p:ph type="sldNum" sz="quarter" idx="4"/>
          </p:nvPr>
        </p:nvSpPr>
        <p:spPr>
          <a:xfrm>
            <a:off x="11398999" y="6365828"/>
            <a:ext cx="600437"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fld id="{81BF0B4E-CE60-AB48-9D7E-4434414A7C38}" type="slidenum">
              <a:rPr lang="en-US" smtClean="0"/>
              <a:pPr/>
              <a:t>‹#›</a:t>
            </a:fld>
            <a:endParaRPr lang="en-US" dirty="0"/>
          </a:p>
        </p:txBody>
      </p:sp>
    </p:spTree>
    <p:extLst>
      <p:ext uri="{BB962C8B-B14F-4D97-AF65-F5344CB8AC3E}">
        <p14:creationId xmlns:p14="http://schemas.microsoft.com/office/powerpoint/2010/main" val="316746873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hf hdr="0" ftr="0" dt="0"/>
  <p:txStyles>
    <p:titleStyle>
      <a:lvl1pPr algn="l" defTabSz="609585" rtl="0" eaLnBrk="1" latinLnBrk="0" hangingPunct="1">
        <a:spcBef>
          <a:spcPct val="0"/>
        </a:spcBef>
        <a:buNone/>
        <a:defRPr sz="3333" b="1" kern="1200">
          <a:solidFill>
            <a:schemeClr val="accent1"/>
          </a:solidFill>
          <a:latin typeface="Verdana"/>
          <a:ea typeface="+mj-ea"/>
          <a:cs typeface="Verdana"/>
        </a:defRPr>
      </a:lvl1pPr>
    </p:titleStyle>
    <p:bodyStyle>
      <a:lvl1pPr marL="457189" indent="-457189" algn="l" defTabSz="609585" rtl="0" eaLnBrk="1" latinLnBrk="0" hangingPunct="1">
        <a:spcBef>
          <a:spcPct val="20000"/>
        </a:spcBef>
        <a:buFont typeface="Wingdings" charset="2"/>
        <a:buChar char="§"/>
        <a:defRPr sz="2667" kern="1200">
          <a:solidFill>
            <a:schemeClr val="tx1"/>
          </a:solidFill>
          <a:latin typeface="Verdana"/>
          <a:ea typeface="+mn-ea"/>
          <a:cs typeface="Verdana"/>
        </a:defRPr>
      </a:lvl1pPr>
      <a:lvl2pPr marL="990575" indent="-380990" algn="l" defTabSz="609585" rtl="0" eaLnBrk="1" latinLnBrk="0" hangingPunct="1">
        <a:spcBef>
          <a:spcPct val="20000"/>
        </a:spcBef>
        <a:buFont typeface="Arial"/>
        <a:buChar char="–"/>
        <a:defRPr sz="2133" kern="1200">
          <a:solidFill>
            <a:schemeClr val="tx1"/>
          </a:solidFill>
          <a:latin typeface="Verdana"/>
          <a:ea typeface="+mn-ea"/>
          <a:cs typeface="Verdana"/>
        </a:defRPr>
      </a:lvl2pPr>
      <a:lvl3pPr marL="1523962" indent="-304792" algn="l" defTabSz="609585" rtl="0" eaLnBrk="1" latinLnBrk="0" hangingPunct="1">
        <a:spcBef>
          <a:spcPct val="20000"/>
        </a:spcBef>
        <a:buFont typeface="Wingdings" charset="2"/>
        <a:buChar char="§"/>
        <a:defRPr sz="1600" kern="1200">
          <a:solidFill>
            <a:schemeClr val="tx1"/>
          </a:solidFill>
          <a:latin typeface="Verdana"/>
          <a:ea typeface="+mn-ea"/>
          <a:cs typeface="Verdana"/>
        </a:defRPr>
      </a:lvl3pPr>
      <a:lvl4pPr marL="2133547" indent="-304792" algn="l" defTabSz="609585" rtl="0" eaLnBrk="1" latinLnBrk="0" hangingPunct="1">
        <a:spcBef>
          <a:spcPct val="20000"/>
        </a:spcBef>
        <a:buFont typeface="Arial"/>
        <a:buChar char="–"/>
        <a:defRPr sz="1333" kern="1200">
          <a:solidFill>
            <a:schemeClr val="tx1"/>
          </a:solidFill>
          <a:latin typeface="Verdana"/>
          <a:ea typeface="+mn-ea"/>
          <a:cs typeface="Verdana"/>
        </a:defRPr>
      </a:lvl4pPr>
      <a:lvl5pPr marL="2743131" indent="-304792" algn="l" defTabSz="609585" rtl="0" eaLnBrk="1" latinLnBrk="0" hangingPunct="1">
        <a:spcBef>
          <a:spcPct val="20000"/>
        </a:spcBef>
        <a:buFont typeface="Arial"/>
        <a:buChar char="»"/>
        <a:defRPr sz="2667" kern="1200">
          <a:solidFill>
            <a:schemeClr val="tx1"/>
          </a:solidFill>
          <a:latin typeface="Verdana"/>
          <a:ea typeface="+mn-ea"/>
          <a:cs typeface="Verdan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23.svg"/><Relationship Id="rId4" Type="http://schemas.openxmlformats.org/officeDocument/2006/relationships/image" Target="../media/image11.png"/><Relationship Id="rId9" Type="http://schemas.openxmlformats.org/officeDocument/2006/relationships/image" Target="../media/image22.png"/><Relationship Id="rId14" Type="http://schemas.openxmlformats.org/officeDocument/2006/relationships/image" Target="../media/image2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3"/>
          <a:stretch>
            <a:fillRect/>
          </a:stretch>
        </p:blipFill>
        <p:spPr>
          <a:xfrm>
            <a:off x="0" y="-638337"/>
            <a:ext cx="12202010" cy="8134673"/>
          </a:xfrm>
          <a:prstGeom prst="rect">
            <a:avLst/>
          </a:prstGeom>
        </p:spPr>
      </p:pic>
      <p:sp>
        <p:nvSpPr>
          <p:cNvPr id="6" name="正方形/長方形 5">
            <a:extLst>
              <a:ext uri="{FF2B5EF4-FFF2-40B4-BE49-F238E27FC236}">
                <a16:creationId xmlns:a16="http://schemas.microsoft.com/office/drawing/2014/main" id="{3EA7FF4F-9074-1E0C-DD27-9C98F320E8E4}"/>
              </a:ext>
            </a:extLst>
          </p:cNvPr>
          <p:cNvSpPr/>
          <p:nvPr/>
        </p:nvSpPr>
        <p:spPr>
          <a:xfrm>
            <a:off x="1" y="0"/>
            <a:ext cx="12202010"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Yu Gothic UI Light" panose="020B0300000000000000" pitchFamily="50" charset="-128"/>
              <a:ea typeface="Yu Gothic UI Light" panose="020B0300000000000000" pitchFamily="50" charset="-128"/>
            </a:endParaRPr>
          </a:p>
        </p:txBody>
      </p:sp>
      <p:sp>
        <p:nvSpPr>
          <p:cNvPr id="21" name="テキスト ボックス 20">
            <a:extLst>
              <a:ext uri="{FF2B5EF4-FFF2-40B4-BE49-F238E27FC236}">
                <a16:creationId xmlns:a16="http://schemas.microsoft.com/office/drawing/2014/main" id="{09D1FB90-7A6A-F162-5E3A-7286D441D15A}"/>
              </a:ext>
            </a:extLst>
          </p:cNvPr>
          <p:cNvSpPr txBox="1"/>
          <p:nvPr/>
        </p:nvSpPr>
        <p:spPr>
          <a:xfrm>
            <a:off x="987764" y="2746639"/>
            <a:ext cx="10216471" cy="2097378"/>
          </a:xfrm>
          <a:prstGeom prst="rect">
            <a:avLst/>
          </a:prstGeom>
          <a:noFill/>
        </p:spPr>
        <p:txBody>
          <a:bodyPr wrap="square" rtlCol="0" anchor="ctr">
            <a:noAutofit/>
          </a:bodyPr>
          <a:lstStyle/>
          <a:p>
            <a:pPr algn="ctr">
              <a:spcBef>
                <a:spcPts val="200"/>
              </a:spcBef>
            </a:pPr>
            <a:r>
              <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Challenge 5</a:t>
            </a:r>
          </a:p>
          <a:p>
            <a:pPr algn="ctr">
              <a:spcBef>
                <a:spcPts val="200"/>
              </a:spcBef>
            </a:pPr>
            <a:r>
              <a:rPr lang="ja-JP" altLang="en-US"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ユーザーストーリー</a:t>
            </a:r>
            <a:endPar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endParaRPr>
          </a:p>
          <a:p>
            <a:pPr algn="ctr">
              <a:spcBef>
                <a:spcPts val="200"/>
              </a:spcBef>
            </a:pPr>
            <a:r>
              <a:rPr lang="ja-JP" altLang="en-US"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ユーザーストーリーマッピング</a:t>
            </a:r>
            <a:endPar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endParaRPr>
          </a:p>
          <a:p>
            <a:pPr algn="ctr">
              <a:spcBef>
                <a:spcPts val="200"/>
              </a:spcBef>
            </a:pPr>
            <a:r>
              <a:rPr lang="ja-JP" altLang="en-US"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サービスブループリント</a:t>
            </a:r>
            <a:endPar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endParaRPr>
          </a:p>
          <a:p>
            <a:pPr algn="ctr">
              <a:spcBef>
                <a:spcPts val="200"/>
              </a:spcBef>
            </a:pPr>
            <a:r>
              <a:rPr kumimoji="1" lang="ja-JP" altLang="en-US"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ペーパープロト</a:t>
            </a:r>
          </a:p>
        </p:txBody>
      </p:sp>
      <p:pic>
        <p:nvPicPr>
          <p:cNvPr id="7" name="図 6">
            <a:extLst>
              <a:ext uri="{FF2B5EF4-FFF2-40B4-BE49-F238E27FC236}">
                <a16:creationId xmlns:a16="http://schemas.microsoft.com/office/drawing/2014/main" id="{0CCBAB37-0780-E356-DD43-7B9639B47863}"/>
              </a:ext>
            </a:extLst>
          </p:cNvPr>
          <p:cNvPicPr>
            <a:picLocks noChangeAspect="1"/>
          </p:cNvPicPr>
          <p:nvPr/>
        </p:nvPicPr>
        <p:blipFill>
          <a:blip r:embed="rId4"/>
          <a:stretch>
            <a:fillRect/>
          </a:stretch>
        </p:blipFill>
        <p:spPr>
          <a:xfrm>
            <a:off x="4720082" y="787762"/>
            <a:ext cx="2751837" cy="906486"/>
          </a:xfrm>
          <a:prstGeom prst="rect">
            <a:avLst/>
          </a:prstGeom>
        </p:spPr>
      </p:pic>
    </p:spTree>
    <p:extLst>
      <p:ext uri="{BB962C8B-B14F-4D97-AF65-F5344CB8AC3E}">
        <p14:creationId xmlns:p14="http://schemas.microsoft.com/office/powerpoint/2010/main" val="130710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D6BFB-4240-252D-C8F2-FB0EAB62A8D6}"/>
            </a:ext>
          </a:extLst>
        </p:cNvPr>
        <p:cNvGrpSpPr/>
        <p:nvPr/>
      </p:nvGrpSpPr>
      <p:grpSpPr>
        <a:xfrm>
          <a:off x="0" y="0"/>
          <a:ext cx="0" cy="0"/>
          <a:chOff x="0" y="0"/>
          <a:chExt cx="0" cy="0"/>
        </a:xfrm>
      </p:grpSpPr>
      <p:pic>
        <p:nvPicPr>
          <p:cNvPr id="1026" name="Picture 2" descr="Airbnb、医療従事者ら10万人に無料で宿泊施設を提供へ - CNET Japan">
            <a:extLst>
              <a:ext uri="{FF2B5EF4-FFF2-40B4-BE49-F238E27FC236}">
                <a16:creationId xmlns:a16="http://schemas.microsoft.com/office/drawing/2014/main" id="{A730C364-03C4-526C-00F3-7846D6BD9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986" y="429126"/>
            <a:ext cx="652973" cy="489099"/>
          </a:xfrm>
          <a:prstGeom prst="rect">
            <a:avLst/>
          </a:prstGeom>
          <a:noFill/>
          <a:extLst>
            <a:ext uri="{909E8E84-426E-40DD-AFC4-6F175D3DCCD1}">
              <a14:hiddenFill xmlns:a14="http://schemas.microsoft.com/office/drawing/2010/main">
                <a:solidFill>
                  <a:srgbClr val="FFFFFF"/>
                </a:solidFill>
              </a14:hiddenFill>
            </a:ext>
          </a:extLst>
        </p:spPr>
      </p:pic>
      <p:grpSp>
        <p:nvGrpSpPr>
          <p:cNvPr id="1028" name="グループ化 1027">
            <a:extLst>
              <a:ext uri="{FF2B5EF4-FFF2-40B4-BE49-F238E27FC236}">
                <a16:creationId xmlns:a16="http://schemas.microsoft.com/office/drawing/2014/main" id="{DC7281E8-54BA-3D8E-04BC-16EA47C5FB63}"/>
              </a:ext>
            </a:extLst>
          </p:cNvPr>
          <p:cNvGrpSpPr/>
          <p:nvPr/>
        </p:nvGrpSpPr>
        <p:grpSpPr>
          <a:xfrm>
            <a:off x="214590" y="1663700"/>
            <a:ext cx="11525466" cy="5174994"/>
            <a:chOff x="214590" y="1663700"/>
            <a:chExt cx="11525466" cy="5174994"/>
          </a:xfrm>
        </p:grpSpPr>
        <p:sp>
          <p:nvSpPr>
            <p:cNvPr id="5" name="正方形/長方形 4">
              <a:extLst>
                <a:ext uri="{FF2B5EF4-FFF2-40B4-BE49-F238E27FC236}">
                  <a16:creationId xmlns:a16="http://schemas.microsoft.com/office/drawing/2014/main" id="{088765E4-6031-9CB0-4E22-69EC936DFFFD}"/>
                </a:ext>
              </a:extLst>
            </p:cNvPr>
            <p:cNvSpPr/>
            <p:nvPr/>
          </p:nvSpPr>
          <p:spPr>
            <a:xfrm>
              <a:off x="214590" y="1663700"/>
              <a:ext cx="2213115" cy="1708085"/>
            </a:xfrm>
            <a:prstGeom prst="rect">
              <a:avLst/>
            </a:prstGeom>
            <a:solidFill>
              <a:schemeClr val="bg1">
                <a:lumMod val="95000"/>
              </a:schemeClr>
            </a:solidFill>
            <a:ln w="19050">
              <a:solidFill>
                <a:srgbClr val="FF58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tx1"/>
                  </a:solidFill>
                  <a:latin typeface="Hiragino Kaku Gothic Pro W3" panose="020B0300000000000000" pitchFamily="34" charset="-128"/>
                  <a:ea typeface="Hiragino Kaku Gothic Pro W3" panose="020B0300000000000000" pitchFamily="34" charset="-128"/>
                </a:rPr>
                <a:t>宿泊先を探す</a:t>
              </a:r>
              <a:endParaRPr kumimoji="1" lang="ja-JP" altLang="en-US" sz="16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5E702359-C198-6EA8-6F77-77BDFC10B2B9}"/>
                </a:ext>
              </a:extLst>
            </p:cNvPr>
            <p:cNvSpPr/>
            <p:nvPr/>
          </p:nvSpPr>
          <p:spPr>
            <a:xfrm>
              <a:off x="214590" y="3404067"/>
              <a:ext cx="2213115" cy="1188196"/>
            </a:xfrm>
            <a:prstGeom prst="rect">
              <a:avLst/>
            </a:prstGeom>
            <a:solidFill>
              <a:schemeClr val="bg1">
                <a:lumMod val="95000"/>
              </a:schemeClr>
            </a:solidFill>
            <a:ln w="19050">
              <a:solidFill>
                <a:srgbClr val="FF58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tx1"/>
                  </a:solidFill>
                  <a:latin typeface="Hiragino Kaku Gothic Pro W3" panose="020B0300000000000000" pitchFamily="34" charset="-128"/>
                  <a:ea typeface="Hiragino Kaku Gothic Pro W3" panose="020B0300000000000000" pitchFamily="34" charset="-128"/>
                </a:rPr>
                <a:t>宿泊先を決める</a:t>
              </a:r>
              <a:endParaRPr kumimoji="1" lang="ja-JP" altLang="en-US" sz="16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E2820905-65E5-45FB-35A8-BACC7E33A80F}"/>
                </a:ext>
              </a:extLst>
            </p:cNvPr>
            <p:cNvSpPr/>
            <p:nvPr/>
          </p:nvSpPr>
          <p:spPr>
            <a:xfrm>
              <a:off x="214590" y="4639377"/>
              <a:ext cx="2213115" cy="1080178"/>
            </a:xfrm>
            <a:prstGeom prst="rect">
              <a:avLst/>
            </a:prstGeom>
            <a:solidFill>
              <a:schemeClr val="bg1">
                <a:lumMod val="95000"/>
              </a:schemeClr>
            </a:solidFill>
            <a:ln w="19050">
              <a:solidFill>
                <a:srgbClr val="FF58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tx1"/>
                  </a:solidFill>
                  <a:latin typeface="Hiragino Kaku Gothic Pro W3" panose="020B0300000000000000" pitchFamily="34" charset="-128"/>
                  <a:ea typeface="Hiragino Kaku Gothic Pro W3" panose="020B0300000000000000" pitchFamily="34" charset="-128"/>
                </a:rPr>
                <a:t>宿泊先に行く</a:t>
              </a:r>
              <a:endParaRPr kumimoji="1" lang="ja-JP" altLang="en-US" sz="16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B2BDD6F3-64C7-2DCC-CD7A-E5C58B82860A}"/>
                </a:ext>
              </a:extLst>
            </p:cNvPr>
            <p:cNvSpPr/>
            <p:nvPr/>
          </p:nvSpPr>
          <p:spPr>
            <a:xfrm>
              <a:off x="214590" y="5758516"/>
              <a:ext cx="2213115" cy="1080178"/>
            </a:xfrm>
            <a:prstGeom prst="rect">
              <a:avLst/>
            </a:prstGeom>
            <a:solidFill>
              <a:schemeClr val="bg1">
                <a:lumMod val="95000"/>
              </a:schemeClr>
            </a:solidFill>
            <a:ln w="19050">
              <a:solidFill>
                <a:srgbClr val="FF58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tx1"/>
                  </a:solidFill>
                  <a:latin typeface="Hiragino Kaku Gothic Pro W3" panose="020B0300000000000000" pitchFamily="34" charset="-128"/>
                  <a:ea typeface="Hiragino Kaku Gothic Pro W3" panose="020B0300000000000000" pitchFamily="34" charset="-128"/>
                </a:rPr>
                <a:t>宿泊先を評価</a:t>
              </a:r>
              <a:endParaRPr kumimoji="1" lang="ja-JP" altLang="en-US" sz="16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正方形/長方形 2">
              <a:extLst>
                <a:ext uri="{FF2B5EF4-FFF2-40B4-BE49-F238E27FC236}">
                  <a16:creationId xmlns:a16="http://schemas.microsoft.com/office/drawing/2014/main" id="{6E9D000F-0CFF-64E8-A223-25F80478BDBC}"/>
                </a:ext>
              </a:extLst>
            </p:cNvPr>
            <p:cNvSpPr/>
            <p:nvPr/>
          </p:nvSpPr>
          <p:spPr>
            <a:xfrm>
              <a:off x="2542631" y="1663700"/>
              <a:ext cx="9197425" cy="1708084"/>
            </a:xfrm>
            <a:prstGeom prst="rect">
              <a:avLst/>
            </a:prstGeom>
            <a:solidFill>
              <a:schemeClr val="bg1">
                <a:lumMod val="95000"/>
              </a:schemeClr>
            </a:solidFill>
            <a:ln w="19050">
              <a:solidFill>
                <a:srgbClr val="FF58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tabLst/>
              </a:pPr>
              <a:r>
                <a:rPr kumimoji="0" lang="ja-JP" altLang="ja-JP" sz="1200" i="0" u="none" strike="noStrike" cap="none" normalizeH="0" baseline="0" dirty="0">
                  <a:ln>
                    <a:noFill/>
                  </a:ln>
                  <a:solidFill>
                    <a:schemeClr val="tx1"/>
                  </a:solidFill>
                  <a:effectLst/>
                  <a:latin typeface="Arial" panose="020B0604020202020204" pitchFamily="34" charset="0"/>
                </a:rPr>
                <a:t>旅行者として</a:t>
              </a:r>
              <a:r>
                <a:rPr kumimoji="0" lang="ja-JP" altLang="en-US" sz="1200" dirty="0">
                  <a:solidFill>
                    <a:schemeClr val="tx1"/>
                  </a:solidFill>
                  <a:latin typeface="Arial" panose="020B0604020202020204" pitchFamily="34" charset="0"/>
                </a:rPr>
                <a:t>、</a:t>
              </a:r>
              <a:endParaRPr kumimoji="0" lang="en-US" altLang="ja-JP" sz="12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ja-JP" sz="1200" b="0" i="0" u="none" strike="noStrike" cap="none" normalizeH="0" baseline="0" dirty="0">
                  <a:ln>
                    <a:noFill/>
                  </a:ln>
                  <a:solidFill>
                    <a:schemeClr val="tx1"/>
                  </a:solidFill>
                  <a:effectLst/>
                  <a:latin typeface="Arial" panose="020B0604020202020204" pitchFamily="34" charset="0"/>
                </a:rPr>
                <a:t>信頼性の高い物件写真や詳細情報を見ることができるようにしたい。</a:t>
              </a:r>
              <a:br>
                <a:rPr kumimoji="0" lang="en-US" altLang="ja-JP" sz="1200" dirty="0">
                  <a:solidFill>
                    <a:schemeClr val="tx1"/>
                  </a:solidFill>
                  <a:latin typeface="Arial" panose="020B0604020202020204" pitchFamily="34" charset="0"/>
                </a:rPr>
              </a:br>
              <a:r>
                <a:rPr kumimoji="0" lang="ja-JP" altLang="ja-JP" sz="1200" b="1" i="0" u="none" strike="noStrike" cap="none" normalizeH="0" baseline="0" dirty="0">
                  <a:ln>
                    <a:noFill/>
                  </a:ln>
                  <a:solidFill>
                    <a:schemeClr val="tx1"/>
                  </a:solidFill>
                  <a:effectLst/>
                  <a:latin typeface="Arial" panose="020B0604020202020204" pitchFamily="34" charset="0"/>
                </a:rPr>
                <a:t>そうすれば、宿泊先の実際の状態を把握でき、期待通りの場所を選べるから。</a:t>
              </a:r>
              <a:r>
                <a:rPr kumimoji="0" lang="ja-JP" altLang="ja-JP" sz="12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ja-JP" sz="1200" b="0" i="0" u="none" strike="noStrike" cap="none" normalizeH="0" baseline="0" dirty="0">
                  <a:ln>
                    <a:noFill/>
                  </a:ln>
                  <a:solidFill>
                    <a:schemeClr val="tx1"/>
                  </a:solidFill>
                  <a:effectLst/>
                  <a:latin typeface="Arial" panose="020B0604020202020204" pitchFamily="34" charset="0"/>
                </a:rPr>
                <a:t>物件の安全性や周辺環境に関する情報を確認できるようにしたい。</a:t>
              </a:r>
              <a:br>
                <a:rPr kumimoji="0" lang="en-US" altLang="ja-JP" sz="1200" dirty="0">
                  <a:solidFill>
                    <a:schemeClr val="tx1"/>
                  </a:solidFill>
                  <a:latin typeface="Arial" panose="020B0604020202020204" pitchFamily="34" charset="0"/>
                </a:rPr>
              </a:br>
              <a:r>
                <a:rPr kumimoji="0" lang="ja-JP" altLang="ja-JP" sz="1200" b="1" i="0" u="none" strike="noStrike" cap="none" normalizeH="0" baseline="0" dirty="0">
                  <a:ln>
                    <a:noFill/>
                  </a:ln>
                  <a:solidFill>
                    <a:schemeClr val="tx1"/>
                  </a:solidFill>
                  <a:effectLst/>
                  <a:latin typeface="Arial" panose="020B0604020202020204" pitchFamily="34" charset="0"/>
                </a:rPr>
                <a:t>そうすれば、自分や同行者の安全を確保できるから。</a:t>
              </a:r>
              <a:r>
                <a:rPr kumimoji="0" lang="ja-JP" altLang="ja-JP" sz="1200" b="0" i="0" u="none" strike="noStrike" cap="none" normalizeH="0" baseline="0" dirty="0">
                  <a:ln>
                    <a:noFill/>
                  </a:ln>
                  <a:solidFill>
                    <a:schemeClr val="tx1"/>
                  </a:solidFill>
                  <a:effectLst/>
                  <a:latin typeface="Arial" panose="020B0604020202020204" pitchFamily="34" charset="0"/>
                </a:rPr>
                <a:t> </a:t>
              </a:r>
              <a:endParaRPr kumimoji="0" lang="en-US" altLang="ja-JP" sz="1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ja-JP" sz="1200" i="0" u="none" strike="noStrike" cap="none" normalizeH="0" baseline="0" dirty="0">
                  <a:ln>
                    <a:noFill/>
                  </a:ln>
                  <a:solidFill>
                    <a:schemeClr val="tx1"/>
                  </a:solidFill>
                  <a:effectLst/>
                  <a:latin typeface="Arial" panose="020B0604020202020204" pitchFamily="34" charset="0"/>
                </a:rPr>
                <a:t>旅行者として、</a:t>
              </a:r>
              <a:r>
                <a:rPr kumimoji="0" lang="ja-JP" altLang="ja-JP" sz="1200" b="0" i="0" u="none" strike="noStrike" cap="none" normalizeH="0" baseline="0" dirty="0">
                  <a:ln>
                    <a:noFill/>
                  </a:ln>
                  <a:solidFill>
                    <a:schemeClr val="tx1"/>
                  </a:solidFill>
                  <a:effectLst/>
                  <a:latin typeface="Arial" panose="020B0604020202020204" pitchFamily="34" charset="0"/>
                </a:rPr>
                <a:t>他の利用者のレビューや評価を読むことができるようにしたい。</a:t>
              </a:r>
              <a:br>
                <a:rPr kumimoji="0" lang="en-US" altLang="ja-JP" sz="1200" b="0" i="0" u="none" strike="noStrike" cap="none" normalizeH="0" baseline="0" dirty="0">
                  <a:ln>
                    <a:noFill/>
                  </a:ln>
                  <a:solidFill>
                    <a:schemeClr val="tx1"/>
                  </a:solidFill>
                  <a:effectLst/>
                  <a:latin typeface="Arial" panose="020B0604020202020204" pitchFamily="34" charset="0"/>
                </a:rPr>
              </a:br>
              <a:r>
                <a:rPr kumimoji="0" lang="ja-JP" altLang="ja-JP" sz="1200" b="1" i="0" u="none" strike="noStrike" cap="none" normalizeH="0" baseline="0" dirty="0">
                  <a:ln>
                    <a:noFill/>
                  </a:ln>
                  <a:solidFill>
                    <a:schemeClr val="tx1"/>
                  </a:solidFill>
                  <a:effectLst/>
                  <a:latin typeface="Arial" panose="020B0604020202020204" pitchFamily="34" charset="0"/>
                </a:rPr>
                <a:t>そうすれば、実際の宿泊体験に基づいた情報を得て、より良い判断ができるから。</a:t>
              </a:r>
              <a:endParaRPr kumimoji="0" lang="en-US" altLang="ja-JP" sz="1200" b="1"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200" i="0" u="none" strike="noStrike" cap="none" normalizeH="0" baseline="0" dirty="0">
                  <a:ln>
                    <a:noFill/>
                  </a:ln>
                  <a:solidFill>
                    <a:schemeClr val="tx1"/>
                  </a:solidFill>
                  <a:effectLst/>
                  <a:latin typeface="Arial" panose="020B0604020202020204" pitchFamily="34" charset="0"/>
                </a:rPr>
                <a:t>自分の好みや過去の滞在履歴に基づいたおすすめの物件を提案してほしい。</a:t>
              </a:r>
              <a:br>
                <a:rPr kumimoji="0" lang="en-US" altLang="ja-JP" sz="1200" dirty="0">
                  <a:solidFill>
                    <a:schemeClr val="tx1"/>
                  </a:solidFill>
                  <a:latin typeface="Arial" panose="020B0604020202020204" pitchFamily="34" charset="0"/>
                </a:rPr>
              </a:br>
              <a:r>
                <a:rPr kumimoji="0" lang="ja-JP" altLang="en-US" sz="1200" b="1" i="0" u="none" strike="noStrike" cap="none" normalizeH="0" baseline="0" dirty="0">
                  <a:ln>
                    <a:noFill/>
                  </a:ln>
                  <a:solidFill>
                    <a:schemeClr val="tx1"/>
                  </a:solidFill>
                  <a:effectLst/>
                  <a:latin typeface="Arial" panose="020B0604020202020204" pitchFamily="34" charset="0"/>
                </a:rPr>
                <a:t>そうすれば、検索の手間が省け、自分に合った新しい宿泊体験を発見できるから。</a:t>
              </a:r>
              <a:r>
                <a:rPr kumimoji="0" lang="ja-JP" altLang="ja-JP" sz="1200" b="1" i="0" u="none" strike="noStrike" cap="none" normalizeH="0" baseline="0" dirty="0">
                  <a:ln>
                    <a:noFill/>
                  </a:ln>
                  <a:solidFill>
                    <a:schemeClr val="tx1"/>
                  </a:solidFill>
                  <a:effectLst/>
                  <a:latin typeface="Arial" panose="020B0604020202020204" pitchFamily="34" charset="0"/>
                </a:rPr>
                <a:t> </a:t>
              </a:r>
            </a:p>
          </p:txBody>
        </p:sp>
        <p:sp>
          <p:nvSpPr>
            <p:cNvPr id="4" name="正方形/長方形 3">
              <a:extLst>
                <a:ext uri="{FF2B5EF4-FFF2-40B4-BE49-F238E27FC236}">
                  <a16:creationId xmlns:a16="http://schemas.microsoft.com/office/drawing/2014/main" id="{864E56D0-69F6-95BA-8189-1844DE82D1B7}"/>
                </a:ext>
              </a:extLst>
            </p:cNvPr>
            <p:cNvSpPr/>
            <p:nvPr/>
          </p:nvSpPr>
          <p:spPr>
            <a:xfrm>
              <a:off x="2542631" y="3404066"/>
              <a:ext cx="9197425" cy="1188196"/>
            </a:xfrm>
            <a:prstGeom prst="rect">
              <a:avLst/>
            </a:prstGeom>
            <a:solidFill>
              <a:schemeClr val="bg1">
                <a:lumMod val="95000"/>
              </a:schemeClr>
            </a:solidFill>
            <a:ln w="19050">
              <a:solidFill>
                <a:srgbClr val="FF58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200" b="0" i="0" u="none" strike="noStrike" cap="none" normalizeH="0" baseline="0" dirty="0">
                  <a:ln>
                    <a:noFill/>
                  </a:ln>
                  <a:solidFill>
                    <a:schemeClr val="tx1"/>
                  </a:solidFill>
                  <a:effectLst/>
                  <a:latin typeface="Arial" panose="020B0604020202020204" pitchFamily="34" charset="0"/>
                </a:rPr>
                <a:t>複数のホストと簡単にやりとりできるようにしたい。</a:t>
              </a:r>
              <a:br>
                <a:rPr kumimoji="0" lang="en-US" altLang="ja-JP" sz="1200" dirty="0">
                  <a:solidFill>
                    <a:schemeClr val="tx1"/>
                  </a:solidFill>
                  <a:latin typeface="Arial" panose="020B0604020202020204" pitchFamily="34" charset="0"/>
                </a:rPr>
              </a:br>
              <a:r>
                <a:rPr kumimoji="0" lang="ja-JP" altLang="en-US" sz="1200" b="1" i="0" u="none" strike="noStrike" cap="none" normalizeH="0" baseline="0" dirty="0">
                  <a:ln>
                    <a:noFill/>
                  </a:ln>
                  <a:solidFill>
                    <a:schemeClr val="tx1"/>
                  </a:solidFill>
                  <a:effectLst/>
                  <a:latin typeface="Arial" panose="020B0604020202020204" pitchFamily="34" charset="0"/>
                </a:rPr>
                <a:t>そうすれば、質問への回答を得たり、特別なリクエストについて相談できるから。</a:t>
              </a:r>
              <a:r>
                <a:rPr kumimoji="0" lang="ja-JP" altLang="ja-JP" sz="1200" b="1"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200" b="0" i="0" u="none" strike="noStrike" cap="none" normalizeH="0" baseline="0" dirty="0">
                  <a:ln>
                    <a:noFill/>
                  </a:ln>
                  <a:solidFill>
                    <a:schemeClr val="tx1"/>
                  </a:solidFill>
                  <a:effectLst/>
                  <a:latin typeface="Arial" panose="020B0604020202020204" pitchFamily="34" charset="0"/>
                </a:rPr>
                <a:t>予約前に支払い条件や詳細なハウスルールを明確に確認できるようにしたい。</a:t>
              </a:r>
              <a:br>
                <a:rPr kumimoji="0" lang="en-US" altLang="ja-JP" sz="1200" b="0" i="0" u="none" strike="noStrike" cap="none" normalizeH="0" baseline="0" dirty="0">
                  <a:ln>
                    <a:noFill/>
                  </a:ln>
                  <a:solidFill>
                    <a:schemeClr val="tx1"/>
                  </a:solidFill>
                  <a:effectLst/>
                  <a:latin typeface="Arial" panose="020B0604020202020204" pitchFamily="34" charset="0"/>
                </a:rPr>
              </a:br>
              <a:r>
                <a:rPr kumimoji="0" lang="ja-JP" altLang="en-US" sz="1200" b="1" i="0" u="none" strike="noStrike" cap="none" normalizeH="0" baseline="0" dirty="0">
                  <a:ln>
                    <a:noFill/>
                  </a:ln>
                  <a:solidFill>
                    <a:schemeClr val="tx1"/>
                  </a:solidFill>
                  <a:effectLst/>
                  <a:latin typeface="Arial" panose="020B0604020202020204" pitchFamily="34" charset="0"/>
                </a:rPr>
                <a:t>そうすれば、予期せぬ追加費用や問題を避けることができるから。</a:t>
              </a:r>
              <a:endParaRPr kumimoji="0" lang="en-US" altLang="ja-JP" sz="12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200" i="0" u="none" strike="noStrike" cap="none" normalizeH="0" baseline="0" dirty="0">
                  <a:ln>
                    <a:noFill/>
                  </a:ln>
                  <a:solidFill>
                    <a:schemeClr val="tx1"/>
                  </a:solidFill>
                  <a:effectLst/>
                  <a:latin typeface="Arial" panose="020B0604020202020204" pitchFamily="34" charset="0"/>
                </a:rPr>
                <a:t>予約プロセスがシンプルで透明性の高いものにしたい。</a:t>
              </a:r>
              <a:endParaRPr kumimoji="0" lang="en-US" altLang="ja-JP" sz="120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200" b="1" i="0" u="none" strike="noStrike" cap="none" normalizeH="0" baseline="0" dirty="0">
                  <a:ln>
                    <a:noFill/>
                  </a:ln>
                  <a:solidFill>
                    <a:schemeClr val="tx1"/>
                  </a:solidFill>
                  <a:effectLst/>
                  <a:latin typeface="Arial" panose="020B0604020202020204" pitchFamily="34" charset="0"/>
                </a:rPr>
                <a:t>そうすれば、安心して決済を完了し、旅行の準備に集中できるから。</a:t>
              </a:r>
              <a:endParaRPr kumimoji="0" lang="ja-JP" altLang="ja-JP" sz="1200" b="1" i="0" u="none" strike="noStrike" cap="none" normalizeH="0" baseline="0" dirty="0">
                <a:ln>
                  <a:noFill/>
                </a:ln>
                <a:solidFill>
                  <a:schemeClr val="tx1"/>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4CAFD7A7-5F9B-D729-AA6F-171358F4B2C1}"/>
                </a:ext>
              </a:extLst>
            </p:cNvPr>
            <p:cNvSpPr/>
            <p:nvPr/>
          </p:nvSpPr>
          <p:spPr>
            <a:xfrm>
              <a:off x="2542631" y="4639376"/>
              <a:ext cx="9197425" cy="1080178"/>
            </a:xfrm>
            <a:prstGeom prst="rect">
              <a:avLst/>
            </a:prstGeom>
            <a:solidFill>
              <a:schemeClr val="bg1">
                <a:lumMod val="95000"/>
              </a:schemeClr>
            </a:solidFill>
            <a:ln w="19050">
              <a:solidFill>
                <a:srgbClr val="FF58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200" b="0" i="0" u="none" strike="noStrike" cap="none" normalizeH="0" baseline="0" dirty="0">
                  <a:ln>
                    <a:noFill/>
                  </a:ln>
                  <a:solidFill>
                    <a:schemeClr val="tx1"/>
                  </a:solidFill>
                  <a:effectLst/>
                  <a:latin typeface="Arial" panose="020B0604020202020204" pitchFamily="34" charset="0"/>
                </a:rPr>
                <a:t>宿泊先への詳細な到着方法や地図情報を受け取りたい。</a:t>
              </a:r>
              <a:br>
                <a:rPr kumimoji="0" lang="en-US" altLang="ja-JP" sz="1200" dirty="0">
                  <a:solidFill>
                    <a:schemeClr val="tx1"/>
                  </a:solidFill>
                  <a:latin typeface="Arial" panose="020B0604020202020204" pitchFamily="34" charset="0"/>
                </a:rPr>
              </a:br>
              <a:r>
                <a:rPr kumimoji="0" lang="ja-JP" altLang="en-US" sz="1200" b="1" i="0" u="none" strike="noStrike" cap="none" normalizeH="0" baseline="0" dirty="0">
                  <a:ln>
                    <a:noFill/>
                  </a:ln>
                  <a:solidFill>
                    <a:schemeClr val="tx1"/>
                  </a:solidFill>
                  <a:effectLst/>
                  <a:latin typeface="Arial" panose="020B0604020202020204" pitchFamily="34" charset="0"/>
                </a:rPr>
                <a:t>そうすれば、初めての場所でも迷わずに到着できるから。</a:t>
              </a:r>
              <a:r>
                <a:rPr kumimoji="0" lang="ja-JP" altLang="ja-JP" sz="1200" b="1"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200" b="0" i="0" u="none" strike="noStrike" cap="none" normalizeH="0" baseline="0" dirty="0">
                  <a:ln>
                    <a:noFill/>
                  </a:ln>
                  <a:solidFill>
                    <a:schemeClr val="tx1"/>
                  </a:solidFill>
                  <a:effectLst/>
                  <a:latin typeface="Arial" panose="020B0604020202020204" pitchFamily="34" charset="0"/>
                </a:rPr>
                <a:t>チェックイン方法や鍵の受け取り方法を事前に明確に知りたい。</a:t>
              </a:r>
              <a:br>
                <a:rPr kumimoji="0" lang="en-US" altLang="ja-JP" sz="1200" b="0" i="0" u="none" strike="noStrike" cap="none" normalizeH="0" baseline="0" dirty="0">
                  <a:ln>
                    <a:noFill/>
                  </a:ln>
                  <a:solidFill>
                    <a:schemeClr val="tx1"/>
                  </a:solidFill>
                  <a:effectLst/>
                  <a:latin typeface="Arial" panose="020B0604020202020204" pitchFamily="34" charset="0"/>
                </a:rPr>
              </a:br>
              <a:r>
                <a:rPr kumimoji="0" lang="ja-JP" altLang="en-US" sz="1200" b="1" i="0" u="none" strike="noStrike" cap="none" normalizeH="0" baseline="0" dirty="0">
                  <a:ln>
                    <a:noFill/>
                  </a:ln>
                  <a:solidFill>
                    <a:schemeClr val="tx1"/>
                  </a:solidFill>
                  <a:effectLst/>
                  <a:latin typeface="Arial" panose="020B0604020202020204" pitchFamily="34" charset="0"/>
                </a:rPr>
                <a:t>そうすれば、到着時のストレスを減らし、スムーズに宿泊を開始できるから。</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CFCEC85B-9924-86F3-3A03-10A2CDC301B2}"/>
                </a:ext>
              </a:extLst>
            </p:cNvPr>
            <p:cNvSpPr/>
            <p:nvPr/>
          </p:nvSpPr>
          <p:spPr>
            <a:xfrm>
              <a:off x="2529931" y="5758516"/>
              <a:ext cx="9197425" cy="1080178"/>
            </a:xfrm>
            <a:prstGeom prst="rect">
              <a:avLst/>
            </a:prstGeom>
            <a:solidFill>
              <a:schemeClr val="bg1">
                <a:lumMod val="95000"/>
              </a:schemeClr>
            </a:solidFill>
            <a:ln w="19050">
              <a:solidFill>
                <a:srgbClr val="FF58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200" b="0" i="0" u="none" strike="noStrike" cap="none" normalizeH="0" baseline="0" dirty="0">
                  <a:ln>
                    <a:noFill/>
                  </a:ln>
                  <a:solidFill>
                    <a:schemeClr val="tx1"/>
                  </a:solidFill>
                  <a:effectLst/>
                  <a:latin typeface="Arial" panose="020B0604020202020204" pitchFamily="34" charset="0"/>
                </a:rPr>
                <a:t>簡単に宿泊体験のレビューを投稿できるようにしたい。</a:t>
              </a:r>
              <a:br>
                <a:rPr kumimoji="0" lang="en-US" altLang="ja-JP" sz="1200" b="0" i="0" u="none" strike="noStrike" cap="none" normalizeH="0" baseline="0" dirty="0">
                  <a:ln>
                    <a:noFill/>
                  </a:ln>
                  <a:solidFill>
                    <a:schemeClr val="tx1"/>
                  </a:solidFill>
                  <a:effectLst/>
                  <a:latin typeface="Arial" panose="020B0604020202020204" pitchFamily="34" charset="0"/>
                </a:rPr>
              </a:br>
              <a:r>
                <a:rPr kumimoji="0" lang="ja-JP" altLang="en-US" sz="1200" b="1" i="0" u="none" strike="noStrike" cap="none" normalizeH="0" baseline="0" dirty="0">
                  <a:ln>
                    <a:noFill/>
                  </a:ln>
                  <a:solidFill>
                    <a:schemeClr val="tx1"/>
                  </a:solidFill>
                  <a:effectLst/>
                  <a:latin typeface="Arial" panose="020B0604020202020204" pitchFamily="34" charset="0"/>
                </a:rPr>
                <a:t>そうすれば、ホストへの感謝を表現し、他の旅行者の意思決定を助けることができるから。</a:t>
              </a:r>
              <a:endParaRPr kumimoji="0" lang="ja-JP" altLang="ja-JP" sz="12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200" b="0" i="0" u="none" strike="noStrike" cap="none" normalizeH="0" baseline="0" dirty="0">
                  <a:ln>
                    <a:noFill/>
                  </a:ln>
                  <a:solidFill>
                    <a:schemeClr val="tx1"/>
                  </a:solidFill>
                  <a:effectLst/>
                  <a:latin typeface="Arial" panose="020B0604020202020204" pitchFamily="34" charset="0"/>
                </a:rPr>
                <a:t>次回の予約に役立つ特典や割引を受け取りたい。</a:t>
              </a:r>
              <a:br>
                <a:rPr kumimoji="0" lang="en-US" altLang="ja-JP" sz="1200" b="0" i="0" u="none" strike="noStrike" cap="none" normalizeH="0" baseline="0" dirty="0">
                  <a:ln>
                    <a:noFill/>
                  </a:ln>
                  <a:solidFill>
                    <a:schemeClr val="tx1"/>
                  </a:solidFill>
                  <a:effectLst/>
                  <a:latin typeface="Arial" panose="020B0604020202020204" pitchFamily="34" charset="0"/>
                </a:rPr>
              </a:br>
              <a:r>
                <a:rPr kumimoji="0" lang="ja-JP" altLang="en-US" sz="1200" b="1" i="0" u="none" strike="noStrike" cap="none" normalizeH="0" baseline="0" dirty="0">
                  <a:ln>
                    <a:noFill/>
                  </a:ln>
                  <a:solidFill>
                    <a:schemeClr val="tx1"/>
                  </a:solidFill>
                  <a:effectLst/>
                  <a:latin typeface="Arial" panose="020B0604020202020204" pitchFamily="34" charset="0"/>
                </a:rPr>
                <a:t>そうすれば、良い体験をした宿に再び滞在する動機になるから。</a:t>
              </a:r>
              <a:endParaRPr kumimoji="1" lang="ja-JP" altLang="en-US" sz="1200" b="1" dirty="0">
                <a:solidFill>
                  <a:schemeClr val="bg1"/>
                </a:solidFill>
                <a:latin typeface="Hiragino Kaku Gothic Pro W3" panose="020B0300000000000000" pitchFamily="34" charset="-128"/>
                <a:ea typeface="Hiragino Kaku Gothic Pro W3" panose="020B0300000000000000" pitchFamily="34" charset="-128"/>
              </a:endParaRPr>
            </a:p>
          </p:txBody>
        </p:sp>
      </p:grpSp>
      <p:sp>
        <p:nvSpPr>
          <p:cNvPr id="31" name="テキスト プレースホルダー 1">
            <a:extLst>
              <a:ext uri="{FF2B5EF4-FFF2-40B4-BE49-F238E27FC236}">
                <a16:creationId xmlns:a16="http://schemas.microsoft.com/office/drawing/2014/main" id="{2CF90B2E-EAFE-CA92-A355-A76337019B3D}"/>
              </a:ext>
            </a:extLst>
          </p:cNvPr>
          <p:cNvSpPr>
            <a:spLocks noGrp="1"/>
          </p:cNvSpPr>
          <p:nvPr>
            <p:ph type="body" sz="quarter" idx="10"/>
          </p:nvPr>
        </p:nvSpPr>
        <p:spPr>
          <a:xfrm>
            <a:off x="214313" y="477838"/>
            <a:ext cx="5434273" cy="440387"/>
          </a:xfrm>
        </p:spPr>
        <p:txBody>
          <a:bodyPr/>
          <a:lstStyle/>
          <a:p>
            <a:r>
              <a:rPr kumimoji="1" lang="en-US" altLang="ja-JP" dirty="0"/>
              <a:t>Airbnb</a:t>
            </a:r>
            <a:r>
              <a:rPr kumimoji="1" lang="ja-JP" altLang="en-US" dirty="0"/>
              <a:t>「旅行者」のユーザーストーリー例</a:t>
            </a:r>
          </a:p>
        </p:txBody>
      </p:sp>
      <p:sp>
        <p:nvSpPr>
          <p:cNvPr id="1027" name="テキスト ボックス 1026">
            <a:extLst>
              <a:ext uri="{FF2B5EF4-FFF2-40B4-BE49-F238E27FC236}">
                <a16:creationId xmlns:a16="http://schemas.microsoft.com/office/drawing/2014/main" id="{A418FF21-63AC-9F09-D5FC-A89E5BD35CEF}"/>
              </a:ext>
            </a:extLst>
          </p:cNvPr>
          <p:cNvSpPr txBox="1"/>
          <p:nvPr/>
        </p:nvSpPr>
        <p:spPr>
          <a:xfrm>
            <a:off x="214589" y="953467"/>
            <a:ext cx="11762821" cy="646331"/>
          </a:xfrm>
          <a:prstGeom prst="rect">
            <a:avLst/>
          </a:prstGeom>
          <a:noFill/>
        </p:spPr>
        <p:txBody>
          <a:bodyPr wrap="square" rtlCol="0">
            <a:spAutoFit/>
          </a:bodyPr>
          <a:lstStyle/>
          <a:p>
            <a:r>
              <a:rPr lang="en-US" altLang="ja-JP" i="0" dirty="0">
                <a:effectLst/>
                <a:latin typeface="Hiragino Kaku Gothic Pro W3" panose="020B0300000000000000" pitchFamily="34" charset="-128"/>
                <a:ea typeface="Hiragino Kaku Gothic Pro W3" panose="020B0300000000000000" pitchFamily="34" charset="-128"/>
              </a:rPr>
              <a:t>Airbnb</a:t>
            </a:r>
            <a:r>
              <a:rPr lang="ja-JP" altLang="en-US" i="0" dirty="0">
                <a:effectLst/>
                <a:latin typeface="Hiragino Kaku Gothic Pro W3" panose="020B0300000000000000" pitchFamily="34" charset="-128"/>
                <a:ea typeface="Hiragino Kaku Gothic Pro W3" panose="020B0300000000000000" pitchFamily="34" charset="-128"/>
              </a:rPr>
              <a:t>の「旅行者」を対象としたユーザーストーリーの例。</a:t>
            </a:r>
            <a:endParaRPr lang="en-US" altLang="ja-JP" i="0" dirty="0">
              <a:effectLst/>
              <a:latin typeface="Hiragino Kaku Gothic Pro W3" panose="020B0300000000000000" pitchFamily="34" charset="-128"/>
              <a:ea typeface="Hiragino Kaku Gothic Pro W3" panose="020B0300000000000000" pitchFamily="34" charset="-128"/>
            </a:endParaRPr>
          </a:p>
          <a:p>
            <a:r>
              <a:rPr lang="ja-JP" altLang="en-US" i="0" dirty="0">
                <a:effectLst/>
                <a:latin typeface="Hiragino Kaku Gothic Pro W3" panose="020B0300000000000000" pitchFamily="34" charset="-128"/>
                <a:ea typeface="Hiragino Kaku Gothic Pro W3" panose="020B0300000000000000" pitchFamily="34" charset="-128"/>
              </a:rPr>
              <a:t>対象の「ペルソナ」が望む「機能」とそれによって「得られる価値</a:t>
            </a:r>
            <a:r>
              <a:rPr lang="en-US" altLang="ja-JP" i="0" dirty="0">
                <a:effectLst/>
                <a:latin typeface="Hiragino Kaku Gothic Pro W3" panose="020B0300000000000000" pitchFamily="34" charset="-128"/>
                <a:ea typeface="Hiragino Kaku Gothic Pro W3" panose="020B0300000000000000" pitchFamily="34" charset="-128"/>
              </a:rPr>
              <a:t>(</a:t>
            </a:r>
            <a:r>
              <a:rPr lang="ja-JP" altLang="en-US" i="0" dirty="0">
                <a:effectLst/>
                <a:latin typeface="Hiragino Kaku Gothic Pro W3" panose="020B0300000000000000" pitchFamily="34" charset="-128"/>
                <a:ea typeface="Hiragino Kaku Gothic Pro W3" panose="020B0300000000000000" pitchFamily="34" charset="-128"/>
              </a:rPr>
              <a:t>提供価値</a:t>
            </a:r>
            <a:r>
              <a:rPr lang="en-US" altLang="ja-JP" i="0" dirty="0">
                <a:effectLst/>
                <a:latin typeface="Hiragino Kaku Gothic Pro W3" panose="020B0300000000000000" pitchFamily="34" charset="-128"/>
                <a:ea typeface="Hiragino Kaku Gothic Pro W3" panose="020B0300000000000000" pitchFamily="34" charset="-128"/>
              </a:rPr>
              <a:t>)</a:t>
            </a:r>
            <a:r>
              <a:rPr lang="ja-JP" altLang="en-US" i="0" dirty="0">
                <a:effectLst/>
                <a:latin typeface="Hiragino Kaku Gothic Pro W3" panose="020B0300000000000000" pitchFamily="34" charset="-128"/>
                <a:ea typeface="Hiragino Kaku Gothic Pro W3" panose="020B0300000000000000" pitchFamily="34" charset="-128"/>
              </a:rPr>
              <a:t>」を明確にしている。</a:t>
            </a:r>
            <a:endParaRPr lang="en-US" altLang="ja-JP" i="0" dirty="0">
              <a:effectLst/>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126014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2CDEC-E0EE-9D57-F70B-B927CED56F83}"/>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1CE24-2A5B-9690-215F-52E5335EA281}"/>
              </a:ext>
            </a:extLst>
          </p:cNvPr>
          <p:cNvSpPr>
            <a:spLocks noGrp="1"/>
          </p:cNvSpPr>
          <p:nvPr>
            <p:ph type="body" sz="quarter" idx="10"/>
          </p:nvPr>
        </p:nvSpPr>
        <p:spPr/>
        <p:txBody>
          <a:bodyPr/>
          <a:lstStyle/>
          <a:p>
            <a:r>
              <a:rPr kumimoji="1" lang="ja-JP" altLang="en-US" dirty="0"/>
              <a:t>ユーザーストーリーマッピングとは</a:t>
            </a:r>
          </a:p>
        </p:txBody>
      </p:sp>
      <p:sp>
        <p:nvSpPr>
          <p:cNvPr id="3" name="テキスト ボックス 2">
            <a:extLst>
              <a:ext uri="{FF2B5EF4-FFF2-40B4-BE49-F238E27FC236}">
                <a16:creationId xmlns:a16="http://schemas.microsoft.com/office/drawing/2014/main" id="{CF623C39-F634-E831-58E8-21E482DAC512}"/>
              </a:ext>
            </a:extLst>
          </p:cNvPr>
          <p:cNvSpPr txBox="1"/>
          <p:nvPr/>
        </p:nvSpPr>
        <p:spPr>
          <a:xfrm>
            <a:off x="214589" y="953467"/>
            <a:ext cx="11762821" cy="923330"/>
          </a:xfrm>
          <a:prstGeom prst="rect">
            <a:avLst/>
          </a:prstGeom>
          <a:noFill/>
        </p:spPr>
        <p:txBody>
          <a:bodyPr wrap="square" rtlCol="0">
            <a:spAutoFit/>
          </a:bodyPr>
          <a:lstStyle/>
          <a:p>
            <a:r>
              <a:rPr lang="ja-JP" altLang="en-US" dirty="0"/>
              <a:t>ユーザーがサービスを使用する際の体験を視覚的に整理し、全体像を把握しやすくするための手法。主に機能開発やプロダクト設計の際に用いられ、優先順位を付けたり、必要な機能を確認したりするのに役立つ。</a:t>
            </a:r>
            <a:endParaRPr lang="en-US" altLang="ja-JP" dirty="0"/>
          </a:p>
          <a:p>
            <a:r>
              <a:rPr lang="ja-JP" altLang="en-US" dirty="0"/>
              <a:t>　→</a:t>
            </a:r>
            <a:r>
              <a:rPr lang="ja-JP" altLang="en-US" b="1" dirty="0">
                <a:solidFill>
                  <a:srgbClr val="C00000"/>
                </a:solidFill>
              </a:rPr>
              <a:t>今回は</a:t>
            </a:r>
            <a:r>
              <a:rPr lang="en-US" altLang="ja-JP" b="1" dirty="0">
                <a:solidFill>
                  <a:srgbClr val="C00000"/>
                </a:solidFill>
              </a:rPr>
              <a:t>MVP</a:t>
            </a:r>
            <a:r>
              <a:rPr lang="ja-JP" altLang="en-US" b="1" dirty="0">
                <a:solidFill>
                  <a:srgbClr val="C00000"/>
                </a:solidFill>
              </a:rPr>
              <a:t>作成範囲の選定に使いましょう！</a:t>
            </a:r>
            <a:endParaRPr kumimoji="1" lang="ja-JP" altLang="en-US" b="1" dirty="0">
              <a:solidFill>
                <a:srgbClr val="C00000"/>
              </a:solidFill>
              <a:latin typeface="Hiragino Kaku Gothic Pro W3" panose="020B0300000000000000" pitchFamily="34" charset="-128"/>
              <a:ea typeface="Hiragino Kaku Gothic Pro W3" panose="020B0300000000000000" pitchFamily="34" charset="-128"/>
            </a:endParaRPr>
          </a:p>
        </p:txBody>
      </p:sp>
      <p:graphicFrame>
        <p:nvGraphicFramePr>
          <p:cNvPr id="4" name="表 3">
            <a:extLst>
              <a:ext uri="{FF2B5EF4-FFF2-40B4-BE49-F238E27FC236}">
                <a16:creationId xmlns:a16="http://schemas.microsoft.com/office/drawing/2014/main" id="{2EB3A9B3-17BF-A37E-1F03-FB9A8E04881C}"/>
              </a:ext>
            </a:extLst>
          </p:cNvPr>
          <p:cNvGraphicFramePr>
            <a:graphicFrameLocks noGrp="1"/>
          </p:cNvGraphicFramePr>
          <p:nvPr>
            <p:extLst>
              <p:ext uri="{D42A27DB-BD31-4B8C-83A1-F6EECF244321}">
                <p14:modId xmlns:p14="http://schemas.microsoft.com/office/powerpoint/2010/main" val="4029998903"/>
              </p:ext>
            </p:extLst>
          </p:nvPr>
        </p:nvGraphicFramePr>
        <p:xfrm>
          <a:off x="2031999" y="2365896"/>
          <a:ext cx="7916673" cy="3688839"/>
        </p:xfrm>
        <a:graphic>
          <a:graphicData uri="http://schemas.openxmlformats.org/drawingml/2006/table">
            <a:tbl>
              <a:tblPr firstRow="1" bandRow="1">
                <a:tableStyleId>{7E9639D4-E3E2-4D34-9284-5A2195B3D0D7}</a:tableStyleId>
              </a:tblPr>
              <a:tblGrid>
                <a:gridCol w="2883649">
                  <a:extLst>
                    <a:ext uri="{9D8B030D-6E8A-4147-A177-3AD203B41FA5}">
                      <a16:colId xmlns:a16="http://schemas.microsoft.com/office/drawing/2014/main" val="1291936742"/>
                    </a:ext>
                  </a:extLst>
                </a:gridCol>
                <a:gridCol w="5033024">
                  <a:extLst>
                    <a:ext uri="{9D8B030D-6E8A-4147-A177-3AD203B41FA5}">
                      <a16:colId xmlns:a16="http://schemas.microsoft.com/office/drawing/2014/main" val="4233669094"/>
                    </a:ext>
                  </a:extLst>
                </a:gridCol>
              </a:tblGrid>
              <a:tr h="418261">
                <a:tc>
                  <a:txBody>
                    <a:bodyPr/>
                    <a:lstStyle/>
                    <a:p>
                      <a:r>
                        <a:rPr kumimoji="1" lang="ja-JP" altLang="en-US" sz="2000" dirty="0"/>
                        <a:t>アクション／タスク</a:t>
                      </a:r>
                      <a:endParaRPr kumimoji="1" lang="ja-JP" altLang="en-US" sz="2000" dirty="0">
                        <a:latin typeface="+mn-lt"/>
                      </a:endParaRPr>
                    </a:p>
                  </a:txBody>
                  <a:tcPr anchor="ctr">
                    <a:lnR w="12700" cap="flat" cmpd="sng" algn="ctr">
                      <a:solidFill>
                        <a:schemeClr val="tx1"/>
                      </a:solidFill>
                      <a:prstDash val="solid"/>
                      <a:round/>
                      <a:headEnd type="none" w="med" len="med"/>
                      <a:tailEnd type="none" w="med" len="med"/>
                    </a:lnR>
                    <a:solidFill>
                      <a:schemeClr val="tx1">
                        <a:lumMod val="50000"/>
                        <a:lumOff val="50000"/>
                      </a:schemeClr>
                    </a:solidFill>
                  </a:tcPr>
                </a:tc>
                <a:tc>
                  <a:txBody>
                    <a:bodyPr/>
                    <a:lstStyle/>
                    <a:p>
                      <a:r>
                        <a:rPr kumimoji="1" lang="ja-JP" altLang="en-US" sz="2000" dirty="0">
                          <a:latin typeface="+mn-lt"/>
                        </a:rPr>
                        <a:t>タグ</a:t>
                      </a:r>
                    </a:p>
                  </a:txBody>
                  <a:tcPr anchor="ctr">
                    <a:lnL w="12700" cap="flat" cmpd="sng" algn="ctr">
                      <a:solidFill>
                        <a:schemeClr val="tx1"/>
                      </a:solidFill>
                      <a:prstDash val="solid"/>
                      <a:round/>
                      <a:headEnd type="none" w="med" len="med"/>
                      <a:tailEnd type="none" w="med" len="med"/>
                    </a:lnL>
                    <a:solidFill>
                      <a:schemeClr val="tx1">
                        <a:lumMod val="50000"/>
                        <a:lumOff val="50000"/>
                      </a:schemeClr>
                    </a:solidFill>
                  </a:tcPr>
                </a:tc>
                <a:extLst>
                  <a:ext uri="{0D108BD9-81ED-4DB2-BD59-A6C34878D82A}">
                    <a16:rowId xmlns:a16="http://schemas.microsoft.com/office/drawing/2014/main" val="406612358"/>
                  </a:ext>
                </a:extLst>
              </a:tr>
              <a:tr h="734622">
                <a:tc>
                  <a:txBody>
                    <a:bodyPr/>
                    <a:lstStyle/>
                    <a:p>
                      <a:pPr algn="l"/>
                      <a:r>
                        <a:rPr lang="ja-JP" altLang="en-US" sz="2000" dirty="0"/>
                        <a:t>ストーリーの流れ</a:t>
                      </a:r>
                      <a:endParaRPr lang="en-US" altLang="ja-JP" sz="2000" dirty="0">
                        <a:latin typeface="+mn-ea"/>
                        <a:ea typeface="+mn-ea"/>
                      </a:endParaRPr>
                    </a:p>
                  </a:txBody>
                  <a:tcPr anchor="ctr">
                    <a:lnR w="12700" cap="flat" cmpd="sng" algn="ctr">
                      <a:solidFill>
                        <a:schemeClr val="tx1"/>
                      </a:solidFill>
                      <a:prstDash val="solid"/>
                      <a:round/>
                      <a:headEnd type="none" w="med" len="med"/>
                      <a:tailEnd type="none" w="med" len="med"/>
                    </a:lnR>
                  </a:tcPr>
                </a:tc>
                <a:tc>
                  <a:txBody>
                    <a:bodyPr/>
                    <a:lstStyle/>
                    <a:p>
                      <a:pPr algn="l"/>
                      <a:r>
                        <a:rPr kumimoji="1" lang="ja-JP" altLang="en-US" sz="2000" dirty="0"/>
                        <a:t>カスタマーのアクション</a:t>
                      </a:r>
                      <a:endParaRPr kumimoji="1" lang="ja-JP" altLang="en-US" sz="2000" dirty="0">
                        <a:latin typeface="+mn-ea"/>
                        <a:ea typeface="+mn-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15265525"/>
                  </a:ext>
                </a:extLst>
              </a:tr>
              <a:tr h="1267978">
                <a:tc>
                  <a:txBody>
                    <a:bodyPr/>
                    <a:lstStyle/>
                    <a:p>
                      <a:pPr algn="l"/>
                      <a:r>
                        <a:rPr kumimoji="1" lang="ja-JP" altLang="en-US" sz="2000" dirty="0"/>
                        <a:t>タスク</a:t>
                      </a:r>
                      <a:endParaRPr kumimoji="1" lang="ja-JP" altLang="en-US" sz="2000" dirty="0">
                        <a:latin typeface="+mn-ea"/>
                        <a:ea typeface="+mn-ea"/>
                      </a:endParaRPr>
                    </a:p>
                  </a:txBody>
                  <a:tcPr anchor="ctr">
                    <a:lnR w="12700" cap="flat" cmpd="sng" algn="ctr">
                      <a:solidFill>
                        <a:schemeClr val="tx1"/>
                      </a:solidFill>
                      <a:prstDash val="solid"/>
                      <a:round/>
                      <a:headEnd type="none" w="med" len="med"/>
                      <a:tailEnd type="none" w="med" len="med"/>
                    </a:lnR>
                  </a:tcPr>
                </a:tc>
                <a:tc>
                  <a:txBody>
                    <a:bodyPr/>
                    <a:lstStyle/>
                    <a:p>
                      <a:pPr algn="l"/>
                      <a:r>
                        <a:rPr kumimoji="1" lang="ja-JP" altLang="en-US" sz="2000" dirty="0"/>
                        <a:t>ストーリー（アクション）を実現する際に、ユーザーが実際に行うタスク</a:t>
                      </a:r>
                      <a:endParaRPr kumimoji="1" lang="ja-JP" altLang="en-US" sz="2000" dirty="0">
                        <a:latin typeface="+mn-ea"/>
                        <a:ea typeface="+mn-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30094538"/>
                  </a:ext>
                </a:extLst>
              </a:tr>
              <a:tr h="1267978">
                <a:tc>
                  <a:txBody>
                    <a:bodyPr/>
                    <a:lstStyle/>
                    <a:p>
                      <a:pPr algn="l"/>
                      <a:r>
                        <a:rPr kumimoji="1" lang="ja-JP" altLang="en-US" sz="2000" dirty="0"/>
                        <a:t>機能</a:t>
                      </a:r>
                      <a:endParaRPr kumimoji="1" lang="ja-JP" altLang="en-US" sz="2000" dirty="0">
                        <a:latin typeface="+mn-ea"/>
                        <a:ea typeface="+mn-ea"/>
                      </a:endParaRPr>
                    </a:p>
                  </a:txBody>
                  <a:tcPr anchor="ctr">
                    <a:lnR w="12700" cap="flat" cmpd="sng" algn="ctr">
                      <a:solidFill>
                        <a:schemeClr val="tx1"/>
                      </a:solidFill>
                      <a:prstDash val="solid"/>
                      <a:round/>
                      <a:headEnd type="none" w="med" len="med"/>
                      <a:tailEnd type="none" w="med" len="med"/>
                    </a:lnR>
                  </a:tcPr>
                </a:tc>
                <a:tc>
                  <a:txBody>
                    <a:bodyPr/>
                    <a:lstStyle/>
                    <a:p>
                      <a:pPr algn="l"/>
                      <a:r>
                        <a:rPr kumimoji="1" lang="ja-JP" altLang="en-US" sz="2000" dirty="0"/>
                        <a:t>ユーザーの１タスクを行うのに必要な機能。</a:t>
                      </a:r>
                      <a:endParaRPr kumimoji="1" lang="en-US" altLang="ja-JP" sz="2000" dirty="0"/>
                    </a:p>
                    <a:p>
                      <a:pPr algn="l"/>
                      <a:r>
                        <a:rPr kumimoji="1" lang="en-US" altLang="ja-JP" sz="2000" dirty="0"/>
                        <a:t>1</a:t>
                      </a:r>
                      <a:r>
                        <a:rPr kumimoji="1" lang="ja-JP" altLang="en-US" sz="2000" dirty="0"/>
                        <a:t>タスク内では優先順位をつける。</a:t>
                      </a:r>
                      <a:endParaRPr kumimoji="1" lang="ja-JP" altLang="en-US" sz="2000" dirty="0">
                        <a:latin typeface="+mn-ea"/>
                        <a:ea typeface="+mn-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12130216"/>
                  </a:ext>
                </a:extLst>
              </a:tr>
            </a:tbl>
          </a:graphicData>
        </a:graphic>
      </p:graphicFrame>
    </p:spTree>
    <p:extLst>
      <p:ext uri="{BB962C8B-B14F-4D97-AF65-F5344CB8AC3E}">
        <p14:creationId xmlns:p14="http://schemas.microsoft.com/office/powerpoint/2010/main" val="1063328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FDD17E-2117-AFC0-2EAB-E604CD7C87AE}"/>
              </a:ext>
            </a:extLst>
          </p:cNvPr>
          <p:cNvSpPr/>
          <p:nvPr/>
        </p:nvSpPr>
        <p:spPr>
          <a:xfrm>
            <a:off x="-23978" y="0"/>
            <a:ext cx="12215977" cy="6858000"/>
          </a:xfrm>
          <a:prstGeom prst="rect">
            <a:avLst/>
          </a:prstGeom>
          <a:solidFill>
            <a:srgbClr val="92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 name="テキスト プレースホルダー 1">
            <a:extLst>
              <a:ext uri="{FF2B5EF4-FFF2-40B4-BE49-F238E27FC236}">
                <a16:creationId xmlns:a16="http://schemas.microsoft.com/office/drawing/2014/main" id="{C472144F-DA16-28B2-D756-B12AE329D3AD}"/>
              </a:ext>
            </a:extLst>
          </p:cNvPr>
          <p:cNvSpPr>
            <a:spLocks noGrp="1"/>
          </p:cNvSpPr>
          <p:nvPr>
            <p:ph type="body" sz="quarter" idx="10"/>
          </p:nvPr>
        </p:nvSpPr>
        <p:spPr>
          <a:xfrm>
            <a:off x="180724" y="296613"/>
            <a:ext cx="11762821" cy="489099"/>
          </a:xfrm>
        </p:spPr>
        <p:txBody>
          <a:bodyPr lIns="91440" tIns="45720" rIns="91440" bIns="45720" anchor="t"/>
          <a:lstStyle/>
          <a:p>
            <a:pPr algn="ctr"/>
            <a:r>
              <a:rPr lang="ja-JP" altLang="en-US" sz="2000" dirty="0">
                <a:solidFill>
                  <a:schemeClr val="bg1"/>
                </a:solidFill>
                <a:latin typeface="Yu Gothic UI Light"/>
                <a:ea typeface="Yu Gothic UI Light"/>
              </a:rPr>
              <a:t>ユーザーストーリー 基本テンプレート例</a:t>
            </a:r>
          </a:p>
        </p:txBody>
      </p:sp>
      <p:graphicFrame>
        <p:nvGraphicFramePr>
          <p:cNvPr id="2" name="Table 1">
            <a:extLst>
              <a:ext uri="{FF2B5EF4-FFF2-40B4-BE49-F238E27FC236}">
                <a16:creationId xmlns:a16="http://schemas.microsoft.com/office/drawing/2014/main" id="{1D4B4252-D1D9-B0BA-B47B-015A7F226806}"/>
              </a:ext>
            </a:extLst>
          </p:cNvPr>
          <p:cNvGraphicFramePr>
            <a:graphicFrameLocks noGrp="1"/>
          </p:cNvGraphicFramePr>
          <p:nvPr>
            <p:extLst>
              <p:ext uri="{D42A27DB-BD31-4B8C-83A1-F6EECF244321}">
                <p14:modId xmlns:p14="http://schemas.microsoft.com/office/powerpoint/2010/main" val="2215069167"/>
              </p:ext>
            </p:extLst>
          </p:nvPr>
        </p:nvGraphicFramePr>
        <p:xfrm>
          <a:off x="180724" y="688932"/>
          <a:ext cx="11835067" cy="6050072"/>
        </p:xfrm>
        <a:graphic>
          <a:graphicData uri="http://schemas.openxmlformats.org/drawingml/2006/table">
            <a:tbl>
              <a:tblPr>
                <a:effectLst>
                  <a:outerShdw blurRad="50800" dist="38100" dir="2700000" algn="tl" rotWithShape="0">
                    <a:prstClr val="black">
                      <a:alpha val="40000"/>
                    </a:prstClr>
                  </a:outerShdw>
                </a:effectLst>
              </a:tblPr>
              <a:tblGrid>
                <a:gridCol w="1005139">
                  <a:extLst>
                    <a:ext uri="{9D8B030D-6E8A-4147-A177-3AD203B41FA5}">
                      <a16:colId xmlns:a16="http://schemas.microsoft.com/office/drawing/2014/main" val="1184435700"/>
                    </a:ext>
                  </a:extLst>
                </a:gridCol>
                <a:gridCol w="2707482">
                  <a:extLst>
                    <a:ext uri="{9D8B030D-6E8A-4147-A177-3AD203B41FA5}">
                      <a16:colId xmlns:a16="http://schemas.microsoft.com/office/drawing/2014/main" val="719009147"/>
                    </a:ext>
                  </a:extLst>
                </a:gridCol>
                <a:gridCol w="2707482">
                  <a:extLst>
                    <a:ext uri="{9D8B030D-6E8A-4147-A177-3AD203B41FA5}">
                      <a16:colId xmlns:a16="http://schemas.microsoft.com/office/drawing/2014/main" val="158344635"/>
                    </a:ext>
                  </a:extLst>
                </a:gridCol>
                <a:gridCol w="2707482">
                  <a:extLst>
                    <a:ext uri="{9D8B030D-6E8A-4147-A177-3AD203B41FA5}">
                      <a16:colId xmlns:a16="http://schemas.microsoft.com/office/drawing/2014/main" val="948491974"/>
                    </a:ext>
                  </a:extLst>
                </a:gridCol>
                <a:gridCol w="2707482">
                  <a:extLst>
                    <a:ext uri="{9D8B030D-6E8A-4147-A177-3AD203B41FA5}">
                      <a16:colId xmlns:a16="http://schemas.microsoft.com/office/drawing/2014/main" val="734865250"/>
                    </a:ext>
                  </a:extLst>
                </a:gridCol>
              </a:tblGrid>
              <a:tr h="278344">
                <a:tc>
                  <a:txBody>
                    <a:bodyPr/>
                    <a:lstStyle/>
                    <a:p>
                      <a:pPr algn="ct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r>
                        <a:rPr lang="ja-JP" altLang="en-US" sz="1100" dirty="0">
                          <a:latin typeface="Yu Gothic UI Light" panose="020B0300000000000000" pitchFamily="50" charset="-128"/>
                          <a:ea typeface="Yu Gothic UI Light" panose="020B0300000000000000" pitchFamily="50" charset="-128"/>
                        </a:rPr>
                        <a:t>時間軸</a:t>
                      </a: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endParaRPr lang="en-US" sz="1100" dirty="0">
                        <a:latin typeface="Yu Gothic UI Light" panose="020B0300000000000000" pitchFamily="50" charset="-128"/>
                        <a:ea typeface="Yu Gothic UI Light" panose="020B0300000000000000"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DFDF"/>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3273149"/>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ストーリーの</a:t>
                      </a:r>
                      <a:endParaRPr lang="en-US" altLang="ja-JP" sz="1100" dirty="0">
                        <a:latin typeface="Yu Gothic UI Light" panose="020B0300000000000000" pitchFamily="50" charset="-128"/>
                        <a:ea typeface="Yu Gothic UI Light" panose="020B0300000000000000" pitchFamily="50" charset="-128"/>
                      </a:endParaRPr>
                    </a:p>
                    <a:p>
                      <a:pPr algn="ctr"/>
                      <a:r>
                        <a:rPr lang="ja-JP" altLang="en-US" sz="1100" dirty="0">
                          <a:latin typeface="Yu Gothic UI Light" panose="020B0300000000000000" pitchFamily="50" charset="-128"/>
                          <a:ea typeface="Yu Gothic UI Light" panose="020B0300000000000000" pitchFamily="50" charset="-128"/>
                        </a:rPr>
                        <a:t>流れ</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774135"/>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タスク</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011259"/>
                  </a:ext>
                </a:extLst>
              </a:tr>
              <a:tr h="2885864">
                <a:tc>
                  <a:txBody>
                    <a:bodyPr/>
                    <a:lstStyle/>
                    <a:p>
                      <a:pPr algn="l"/>
                      <a:r>
                        <a:rPr lang="ja-JP" altLang="en-US" sz="1100" dirty="0">
                          <a:latin typeface="Yu Gothic UI Light" panose="020B0300000000000000" pitchFamily="50" charset="-128"/>
                          <a:ea typeface="Yu Gothic UI Light" panose="020B0300000000000000" pitchFamily="50" charset="-128"/>
                        </a:rPr>
                        <a:t>　機能</a:t>
                      </a:r>
                      <a:endParaRPr lang="en-US" altLang="ja-JP"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4464332"/>
                  </a:ext>
                </a:extLst>
              </a:tr>
            </a:tbl>
          </a:graphicData>
        </a:graphic>
      </p:graphicFrame>
      <p:grpSp>
        <p:nvGrpSpPr>
          <p:cNvPr id="5" name="グループ化 4">
            <a:extLst>
              <a:ext uri="{FF2B5EF4-FFF2-40B4-BE49-F238E27FC236}">
                <a16:creationId xmlns:a16="http://schemas.microsoft.com/office/drawing/2014/main" id="{AC0C6BB4-B155-D2A3-B856-489394E03D57}"/>
              </a:ext>
            </a:extLst>
          </p:cNvPr>
          <p:cNvGrpSpPr/>
          <p:nvPr/>
        </p:nvGrpSpPr>
        <p:grpSpPr>
          <a:xfrm>
            <a:off x="1331856" y="1171768"/>
            <a:ext cx="9658873" cy="4473265"/>
            <a:chOff x="1331856" y="1171768"/>
            <a:chExt cx="5392803" cy="4473265"/>
          </a:xfrm>
        </p:grpSpPr>
        <p:sp>
          <p:nvSpPr>
            <p:cNvPr id="8" name="Rectangle: Rounded Corners 7">
              <a:extLst>
                <a:ext uri="{FF2B5EF4-FFF2-40B4-BE49-F238E27FC236}">
                  <a16:creationId xmlns:a16="http://schemas.microsoft.com/office/drawing/2014/main" id="{D7874869-37E9-84AD-524E-C0DA34E26E4E}"/>
                </a:ext>
              </a:extLst>
            </p:cNvPr>
            <p:cNvSpPr/>
            <p:nvPr/>
          </p:nvSpPr>
          <p:spPr>
            <a:xfrm>
              <a:off x="13318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9" name="Rectangle: Rounded Corners 8">
              <a:extLst>
                <a:ext uri="{FF2B5EF4-FFF2-40B4-BE49-F238E27FC236}">
                  <a16:creationId xmlns:a16="http://schemas.microsoft.com/office/drawing/2014/main" id="{E3593C29-4EA1-6BFB-2A9C-10E444187885}"/>
                </a:ext>
              </a:extLst>
            </p:cNvPr>
            <p:cNvSpPr/>
            <p:nvPr/>
          </p:nvSpPr>
          <p:spPr>
            <a:xfrm>
              <a:off x="13318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0" name="Rectangle: Rounded Corners 9">
              <a:extLst>
                <a:ext uri="{FF2B5EF4-FFF2-40B4-BE49-F238E27FC236}">
                  <a16:creationId xmlns:a16="http://schemas.microsoft.com/office/drawing/2014/main" id="{2FA9D209-C12A-245E-1900-3A0EE6C0D773}"/>
                </a:ext>
              </a:extLst>
            </p:cNvPr>
            <p:cNvSpPr/>
            <p:nvPr/>
          </p:nvSpPr>
          <p:spPr>
            <a:xfrm>
              <a:off x="1331856" y="4000635"/>
              <a:ext cx="687003"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1" name="Rectangle: Rounded Corners 10">
              <a:extLst>
                <a:ext uri="{FF2B5EF4-FFF2-40B4-BE49-F238E27FC236}">
                  <a16:creationId xmlns:a16="http://schemas.microsoft.com/office/drawing/2014/main" id="{60191E6A-D2F8-BB21-C124-7F951ABE1F5A}"/>
                </a:ext>
              </a:extLst>
            </p:cNvPr>
            <p:cNvSpPr/>
            <p:nvPr/>
          </p:nvSpPr>
          <p:spPr>
            <a:xfrm>
              <a:off x="1351932" y="4877376"/>
              <a:ext cx="687003"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2" name="Rectangle: Rounded Corners 11">
              <a:extLst>
                <a:ext uri="{FF2B5EF4-FFF2-40B4-BE49-F238E27FC236}">
                  <a16:creationId xmlns:a16="http://schemas.microsoft.com/office/drawing/2014/main" id="{919C0336-546C-0182-14A2-30A203055F96}"/>
                </a:ext>
              </a:extLst>
            </p:cNvPr>
            <p:cNvSpPr/>
            <p:nvPr/>
          </p:nvSpPr>
          <p:spPr>
            <a:xfrm>
              <a:off x="21161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3" name="Rectangle: Rounded Corners 12">
              <a:extLst>
                <a:ext uri="{FF2B5EF4-FFF2-40B4-BE49-F238E27FC236}">
                  <a16:creationId xmlns:a16="http://schemas.microsoft.com/office/drawing/2014/main" id="{6905785C-23FC-A5C0-C556-A006ED9BE67C}"/>
                </a:ext>
              </a:extLst>
            </p:cNvPr>
            <p:cNvSpPr/>
            <p:nvPr/>
          </p:nvSpPr>
          <p:spPr>
            <a:xfrm>
              <a:off x="21161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4" name="Rectangle: Rounded Corners 13">
              <a:extLst>
                <a:ext uri="{FF2B5EF4-FFF2-40B4-BE49-F238E27FC236}">
                  <a16:creationId xmlns:a16="http://schemas.microsoft.com/office/drawing/2014/main" id="{DE2E4ACA-0763-A797-B13F-6432FB22FE16}"/>
                </a:ext>
              </a:extLst>
            </p:cNvPr>
            <p:cNvSpPr/>
            <p:nvPr/>
          </p:nvSpPr>
          <p:spPr>
            <a:xfrm>
              <a:off x="2116156" y="4000635"/>
              <a:ext cx="687003"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5" name="Rectangle: Rounded Corners 14">
              <a:extLst>
                <a:ext uri="{FF2B5EF4-FFF2-40B4-BE49-F238E27FC236}">
                  <a16:creationId xmlns:a16="http://schemas.microsoft.com/office/drawing/2014/main" id="{D23DEF0B-3904-E3E6-F8AB-8611E06711E3}"/>
                </a:ext>
              </a:extLst>
            </p:cNvPr>
            <p:cNvSpPr/>
            <p:nvPr/>
          </p:nvSpPr>
          <p:spPr>
            <a:xfrm>
              <a:off x="2116156" y="4877376"/>
              <a:ext cx="687003"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6" name="Rectangle: Rounded Corners 15">
              <a:extLst>
                <a:ext uri="{FF2B5EF4-FFF2-40B4-BE49-F238E27FC236}">
                  <a16:creationId xmlns:a16="http://schemas.microsoft.com/office/drawing/2014/main" id="{BDA19C59-0BCB-8C3A-3E4F-6B900AD9002A}"/>
                </a:ext>
              </a:extLst>
            </p:cNvPr>
            <p:cNvSpPr/>
            <p:nvPr/>
          </p:nvSpPr>
          <p:spPr>
            <a:xfrm>
              <a:off x="29004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7" name="Rectangle: Rounded Corners 16">
              <a:extLst>
                <a:ext uri="{FF2B5EF4-FFF2-40B4-BE49-F238E27FC236}">
                  <a16:creationId xmlns:a16="http://schemas.microsoft.com/office/drawing/2014/main" id="{19904313-120A-17A8-3EB6-D1809D63763D}"/>
                </a:ext>
              </a:extLst>
            </p:cNvPr>
            <p:cNvSpPr/>
            <p:nvPr/>
          </p:nvSpPr>
          <p:spPr>
            <a:xfrm>
              <a:off x="29004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8" name="Rectangle: Rounded Corners 17">
              <a:extLst>
                <a:ext uri="{FF2B5EF4-FFF2-40B4-BE49-F238E27FC236}">
                  <a16:creationId xmlns:a16="http://schemas.microsoft.com/office/drawing/2014/main" id="{5D18B9ED-2F4F-0E7A-CD54-0F527671388D}"/>
                </a:ext>
              </a:extLst>
            </p:cNvPr>
            <p:cNvSpPr/>
            <p:nvPr/>
          </p:nvSpPr>
          <p:spPr>
            <a:xfrm>
              <a:off x="2900456" y="4047132"/>
              <a:ext cx="687003"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9" name="Rectangle: Rounded Corners 18">
              <a:extLst>
                <a:ext uri="{FF2B5EF4-FFF2-40B4-BE49-F238E27FC236}">
                  <a16:creationId xmlns:a16="http://schemas.microsoft.com/office/drawing/2014/main" id="{831BE307-658A-9DAE-5DD2-6F9408653470}"/>
                </a:ext>
              </a:extLst>
            </p:cNvPr>
            <p:cNvSpPr/>
            <p:nvPr/>
          </p:nvSpPr>
          <p:spPr>
            <a:xfrm>
              <a:off x="2900456" y="4925033"/>
              <a:ext cx="687003"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0" name="Rectangle: Rounded Corners 19">
              <a:extLst>
                <a:ext uri="{FF2B5EF4-FFF2-40B4-BE49-F238E27FC236}">
                  <a16:creationId xmlns:a16="http://schemas.microsoft.com/office/drawing/2014/main" id="{55D8379B-A104-1AFD-129A-0ED5CB51EB44}"/>
                </a:ext>
              </a:extLst>
            </p:cNvPr>
            <p:cNvSpPr/>
            <p:nvPr/>
          </p:nvSpPr>
          <p:spPr>
            <a:xfrm>
              <a:off x="36847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1" name="Rectangle: Rounded Corners 20">
              <a:extLst>
                <a:ext uri="{FF2B5EF4-FFF2-40B4-BE49-F238E27FC236}">
                  <a16:creationId xmlns:a16="http://schemas.microsoft.com/office/drawing/2014/main" id="{29E3FFD9-6C0C-57E8-5792-0F7AD6F47B43}"/>
                </a:ext>
              </a:extLst>
            </p:cNvPr>
            <p:cNvSpPr/>
            <p:nvPr/>
          </p:nvSpPr>
          <p:spPr>
            <a:xfrm>
              <a:off x="36847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2" name="Rectangle: Rounded Corners 21">
              <a:extLst>
                <a:ext uri="{FF2B5EF4-FFF2-40B4-BE49-F238E27FC236}">
                  <a16:creationId xmlns:a16="http://schemas.microsoft.com/office/drawing/2014/main" id="{1EA85611-16F9-652C-B991-AFCD7B3BD65C}"/>
                </a:ext>
              </a:extLst>
            </p:cNvPr>
            <p:cNvSpPr/>
            <p:nvPr/>
          </p:nvSpPr>
          <p:spPr>
            <a:xfrm>
              <a:off x="3689553" y="4047132"/>
              <a:ext cx="687003"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4" name="Rectangle: Rounded Corners 23">
              <a:extLst>
                <a:ext uri="{FF2B5EF4-FFF2-40B4-BE49-F238E27FC236}">
                  <a16:creationId xmlns:a16="http://schemas.microsoft.com/office/drawing/2014/main" id="{1AEDD218-BDC5-62F7-2E78-B82E0B2B76CB}"/>
                </a:ext>
              </a:extLst>
            </p:cNvPr>
            <p:cNvSpPr/>
            <p:nvPr/>
          </p:nvSpPr>
          <p:spPr>
            <a:xfrm>
              <a:off x="44690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5" name="Rectangle: Rounded Corners 24">
              <a:extLst>
                <a:ext uri="{FF2B5EF4-FFF2-40B4-BE49-F238E27FC236}">
                  <a16:creationId xmlns:a16="http://schemas.microsoft.com/office/drawing/2014/main" id="{D2792B21-1593-9D1B-BD23-48AB366443FA}"/>
                </a:ext>
              </a:extLst>
            </p:cNvPr>
            <p:cNvSpPr/>
            <p:nvPr/>
          </p:nvSpPr>
          <p:spPr>
            <a:xfrm>
              <a:off x="44690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6" name="Rectangle: Rounded Corners 25">
              <a:extLst>
                <a:ext uri="{FF2B5EF4-FFF2-40B4-BE49-F238E27FC236}">
                  <a16:creationId xmlns:a16="http://schemas.microsoft.com/office/drawing/2014/main" id="{C56E3DF6-7AFA-26B2-358D-B81060F0BFF0}"/>
                </a:ext>
              </a:extLst>
            </p:cNvPr>
            <p:cNvSpPr/>
            <p:nvPr/>
          </p:nvSpPr>
          <p:spPr>
            <a:xfrm>
              <a:off x="4469056" y="4043592"/>
              <a:ext cx="687003"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7" name="Rectangle: Rounded Corners 26">
              <a:extLst>
                <a:ext uri="{FF2B5EF4-FFF2-40B4-BE49-F238E27FC236}">
                  <a16:creationId xmlns:a16="http://schemas.microsoft.com/office/drawing/2014/main" id="{5E40E1A8-2CA9-B14B-0442-4AB6FE0F93EC}"/>
                </a:ext>
              </a:extLst>
            </p:cNvPr>
            <p:cNvSpPr/>
            <p:nvPr/>
          </p:nvSpPr>
          <p:spPr>
            <a:xfrm>
              <a:off x="4469056" y="4924304"/>
              <a:ext cx="687003"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8" name="Rectangle: Rounded Corners 27">
              <a:extLst>
                <a:ext uri="{FF2B5EF4-FFF2-40B4-BE49-F238E27FC236}">
                  <a16:creationId xmlns:a16="http://schemas.microsoft.com/office/drawing/2014/main" id="{D8FE8742-C7C5-34D6-2E3B-8218EC32A28B}"/>
                </a:ext>
              </a:extLst>
            </p:cNvPr>
            <p:cNvSpPr/>
            <p:nvPr/>
          </p:nvSpPr>
          <p:spPr>
            <a:xfrm>
              <a:off x="52533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9" name="Rectangle: Rounded Corners 28">
              <a:extLst>
                <a:ext uri="{FF2B5EF4-FFF2-40B4-BE49-F238E27FC236}">
                  <a16:creationId xmlns:a16="http://schemas.microsoft.com/office/drawing/2014/main" id="{8CF89FB2-839D-BDB5-A62E-F3DB994653FB}"/>
                </a:ext>
              </a:extLst>
            </p:cNvPr>
            <p:cNvSpPr/>
            <p:nvPr/>
          </p:nvSpPr>
          <p:spPr>
            <a:xfrm>
              <a:off x="52533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32" name="Rectangle: Rounded Corners 31">
              <a:extLst>
                <a:ext uri="{FF2B5EF4-FFF2-40B4-BE49-F238E27FC236}">
                  <a16:creationId xmlns:a16="http://schemas.microsoft.com/office/drawing/2014/main" id="{FEF4C56F-898D-E109-2298-218B09E1075B}"/>
                </a:ext>
              </a:extLst>
            </p:cNvPr>
            <p:cNvSpPr/>
            <p:nvPr/>
          </p:nvSpPr>
          <p:spPr>
            <a:xfrm>
              <a:off x="60376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33" name="Rectangle: Rounded Corners 32">
              <a:extLst>
                <a:ext uri="{FF2B5EF4-FFF2-40B4-BE49-F238E27FC236}">
                  <a16:creationId xmlns:a16="http://schemas.microsoft.com/office/drawing/2014/main" id="{8C5E625C-7312-AD3C-571F-3AAF5EE87BB2}"/>
                </a:ext>
              </a:extLst>
            </p:cNvPr>
            <p:cNvSpPr/>
            <p:nvPr/>
          </p:nvSpPr>
          <p:spPr>
            <a:xfrm>
              <a:off x="60376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grpSp>
      <p:sp>
        <p:nvSpPr>
          <p:cNvPr id="60" name="Arrow: Left 59">
            <a:extLst>
              <a:ext uri="{FF2B5EF4-FFF2-40B4-BE49-F238E27FC236}">
                <a16:creationId xmlns:a16="http://schemas.microsoft.com/office/drawing/2014/main" id="{3B77D7C8-197E-6174-FAFA-AE4F602FA9D6}"/>
              </a:ext>
            </a:extLst>
          </p:cNvPr>
          <p:cNvSpPr/>
          <p:nvPr/>
        </p:nvSpPr>
        <p:spPr>
          <a:xfrm>
            <a:off x="11241570" y="2106266"/>
            <a:ext cx="735093" cy="586405"/>
          </a:xfrm>
          <a:prstGeom prst="leftArrow">
            <a:avLst>
              <a:gd name="adj1" fmla="val 50000"/>
              <a:gd name="adj2" fmla="val 36268"/>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顧客</a:t>
            </a:r>
            <a:r>
              <a:rPr lang="ja-JP" altLang="en-US" sz="1000" dirty="0">
                <a:solidFill>
                  <a:prstClr val="black">
                    <a:lumMod val="65000"/>
                    <a:lumOff val="35000"/>
                  </a:prstClr>
                </a:solidFill>
                <a:latin typeface="Yu Gothic UI Light" panose="020B0300000000000000" pitchFamily="50" charset="-128"/>
                <a:ea typeface="Yu Gothic UI Light" panose="020B0300000000000000" pitchFamily="50" charset="-128"/>
              </a:rPr>
              <a:t>の体験</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2" name="Arrow: Left 61">
            <a:extLst>
              <a:ext uri="{FF2B5EF4-FFF2-40B4-BE49-F238E27FC236}">
                <a16:creationId xmlns:a16="http://schemas.microsoft.com/office/drawing/2014/main" id="{C969A9F2-CA54-516E-A037-A9DAB25B7A43}"/>
              </a:ext>
            </a:extLst>
          </p:cNvPr>
          <p:cNvSpPr/>
          <p:nvPr/>
        </p:nvSpPr>
        <p:spPr>
          <a:xfrm>
            <a:off x="11241570" y="4997364"/>
            <a:ext cx="735093" cy="586405"/>
          </a:xfrm>
          <a:prstGeom prst="leftArrow">
            <a:avLst>
              <a:gd name="adj1" fmla="val 50000"/>
              <a:gd name="adj2" fmla="val 40493"/>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内部的な</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やりとり</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3" name="正方形/長方形 62">
            <a:extLst>
              <a:ext uri="{FF2B5EF4-FFF2-40B4-BE49-F238E27FC236}">
                <a16:creationId xmlns:a16="http://schemas.microsoft.com/office/drawing/2014/main" id="{C672B82E-4C33-71DD-9749-1020423E1FB4}"/>
              </a:ext>
            </a:extLst>
          </p:cNvPr>
          <p:cNvSpPr/>
          <p:nvPr/>
        </p:nvSpPr>
        <p:spPr>
          <a:xfrm>
            <a:off x="176208" y="1038343"/>
            <a:ext cx="11026233" cy="2703188"/>
          </a:xfrm>
          <a:prstGeom prst="rect">
            <a:avLst/>
          </a:prstGeom>
          <a:noFill/>
          <a:ln w="38100">
            <a:solidFill>
              <a:srgbClr val="C00000"/>
            </a:solid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4" name="正方形/長方形 63">
            <a:extLst>
              <a:ext uri="{FF2B5EF4-FFF2-40B4-BE49-F238E27FC236}">
                <a16:creationId xmlns:a16="http://schemas.microsoft.com/office/drawing/2014/main" id="{6BED6FD3-908E-DE12-D674-33B4278C1A90}"/>
              </a:ext>
            </a:extLst>
          </p:cNvPr>
          <p:cNvSpPr/>
          <p:nvPr/>
        </p:nvSpPr>
        <p:spPr>
          <a:xfrm>
            <a:off x="160467" y="757447"/>
            <a:ext cx="4758373" cy="280895"/>
          </a:xfrm>
          <a:prstGeom prst="rect">
            <a:avLst/>
          </a:prstGeom>
          <a:solidFill>
            <a:srgbClr val="C00000"/>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カスタマージャーニー・アクション</a:t>
            </a:r>
          </a:p>
        </p:txBody>
      </p:sp>
      <p:cxnSp>
        <p:nvCxnSpPr>
          <p:cNvPr id="36" name="直線矢印コネクタ 35">
            <a:extLst>
              <a:ext uri="{FF2B5EF4-FFF2-40B4-BE49-F238E27FC236}">
                <a16:creationId xmlns:a16="http://schemas.microsoft.com/office/drawing/2014/main" id="{8CE435EB-92CE-CF7C-376B-59E338AF7674}"/>
              </a:ext>
            </a:extLst>
          </p:cNvPr>
          <p:cNvCxnSpPr>
            <a:cxnSpLocks/>
          </p:cNvCxnSpPr>
          <p:nvPr/>
        </p:nvCxnSpPr>
        <p:spPr>
          <a:xfrm flipV="1">
            <a:off x="989558" y="4141478"/>
            <a:ext cx="0" cy="2308773"/>
          </a:xfrm>
          <a:prstGeom prst="straightConnector1">
            <a:avLst/>
          </a:prstGeom>
          <a:ln>
            <a:solidFill>
              <a:schemeClr val="bg1">
                <a:lumMod val="6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37" name="テキスト ボックス 36">
            <a:extLst>
              <a:ext uri="{FF2B5EF4-FFF2-40B4-BE49-F238E27FC236}">
                <a16:creationId xmlns:a16="http://schemas.microsoft.com/office/drawing/2014/main" id="{8EE5186E-68DB-A965-5757-7B6666FED0BA}"/>
              </a:ext>
            </a:extLst>
          </p:cNvPr>
          <p:cNvSpPr txBox="1"/>
          <p:nvPr/>
        </p:nvSpPr>
        <p:spPr>
          <a:xfrm>
            <a:off x="601090" y="3916820"/>
            <a:ext cx="643634" cy="215444"/>
          </a:xfrm>
          <a:prstGeom prst="rect">
            <a:avLst/>
          </a:prstGeom>
          <a:noFill/>
        </p:spPr>
        <p:txBody>
          <a:bodyPr wrap="square" rtlCol="0">
            <a:spAutoFit/>
          </a:bodyPr>
          <a:lstStyle/>
          <a:p>
            <a:pPr algn="ctr"/>
            <a:r>
              <a:rPr kumimoji="1" lang="ja-JP" altLang="en-US" sz="800" dirty="0">
                <a:solidFill>
                  <a:srgbClr val="525252"/>
                </a:solidFill>
                <a:latin typeface="Hiragino Kaku Gothic Pro W3" panose="020B0300000000000000" pitchFamily="34" charset="-128"/>
                <a:ea typeface="Hiragino Kaku Gothic Pro W3" panose="020B0300000000000000" pitchFamily="34" charset="-128"/>
              </a:rPr>
              <a:t>優先度高</a:t>
            </a:r>
          </a:p>
        </p:txBody>
      </p:sp>
      <p:sp>
        <p:nvSpPr>
          <p:cNvPr id="39" name="テキスト ボックス 38">
            <a:extLst>
              <a:ext uri="{FF2B5EF4-FFF2-40B4-BE49-F238E27FC236}">
                <a16:creationId xmlns:a16="http://schemas.microsoft.com/office/drawing/2014/main" id="{289DC7B5-6C35-8B6E-7F3C-384DE8E05F06}"/>
              </a:ext>
            </a:extLst>
          </p:cNvPr>
          <p:cNvSpPr txBox="1"/>
          <p:nvPr/>
        </p:nvSpPr>
        <p:spPr>
          <a:xfrm>
            <a:off x="585871" y="6450251"/>
            <a:ext cx="643634" cy="215444"/>
          </a:xfrm>
          <a:prstGeom prst="rect">
            <a:avLst/>
          </a:prstGeom>
          <a:noFill/>
        </p:spPr>
        <p:txBody>
          <a:bodyPr wrap="square" rtlCol="0">
            <a:spAutoFit/>
          </a:bodyPr>
          <a:lstStyle/>
          <a:p>
            <a:pPr algn="ctr"/>
            <a:r>
              <a:rPr kumimoji="1" lang="ja-JP" altLang="en-US" sz="800" dirty="0">
                <a:solidFill>
                  <a:srgbClr val="525252"/>
                </a:solidFill>
                <a:latin typeface="Hiragino Kaku Gothic Pro W3" panose="020B0300000000000000" pitchFamily="34" charset="-128"/>
                <a:ea typeface="Hiragino Kaku Gothic Pro W3" panose="020B0300000000000000" pitchFamily="34" charset="-128"/>
              </a:rPr>
              <a:t>優先度低</a:t>
            </a:r>
          </a:p>
        </p:txBody>
      </p:sp>
      <p:sp>
        <p:nvSpPr>
          <p:cNvPr id="41" name="Rectangle: Rounded Corners 25">
            <a:extLst>
              <a:ext uri="{FF2B5EF4-FFF2-40B4-BE49-F238E27FC236}">
                <a16:creationId xmlns:a16="http://schemas.microsoft.com/office/drawing/2014/main" id="{ABBFCE08-37B4-C2FE-158D-3A5149001CCC}"/>
              </a:ext>
            </a:extLst>
          </p:cNvPr>
          <p:cNvSpPr/>
          <p:nvPr/>
        </p:nvSpPr>
        <p:spPr>
          <a:xfrm>
            <a:off x="8346934" y="4047442"/>
            <a:ext cx="1230469"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42" name="Rectangle: Rounded Corners 26">
            <a:extLst>
              <a:ext uri="{FF2B5EF4-FFF2-40B4-BE49-F238E27FC236}">
                <a16:creationId xmlns:a16="http://schemas.microsoft.com/office/drawing/2014/main" id="{00226998-8326-C54F-A5D4-FD32549295A0}"/>
              </a:ext>
            </a:extLst>
          </p:cNvPr>
          <p:cNvSpPr/>
          <p:nvPr/>
        </p:nvSpPr>
        <p:spPr>
          <a:xfrm>
            <a:off x="8346934" y="4951141"/>
            <a:ext cx="1230469"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43" name="Rectangle: Rounded Corners 25">
            <a:extLst>
              <a:ext uri="{FF2B5EF4-FFF2-40B4-BE49-F238E27FC236}">
                <a16:creationId xmlns:a16="http://schemas.microsoft.com/office/drawing/2014/main" id="{050DACC4-2207-3425-0F72-79AAF7ACF2A9}"/>
              </a:ext>
            </a:extLst>
          </p:cNvPr>
          <p:cNvSpPr/>
          <p:nvPr/>
        </p:nvSpPr>
        <p:spPr>
          <a:xfrm>
            <a:off x="9794252" y="4032150"/>
            <a:ext cx="1230469"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45" name="Rectangle: Rounded Corners 26">
            <a:extLst>
              <a:ext uri="{FF2B5EF4-FFF2-40B4-BE49-F238E27FC236}">
                <a16:creationId xmlns:a16="http://schemas.microsoft.com/office/drawing/2014/main" id="{5D8285F7-C62B-3E23-0D46-09FA19273C3A}"/>
              </a:ext>
            </a:extLst>
          </p:cNvPr>
          <p:cNvSpPr/>
          <p:nvPr/>
        </p:nvSpPr>
        <p:spPr>
          <a:xfrm>
            <a:off x="8355526" y="5839531"/>
            <a:ext cx="1230469"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48" name="Rectangle: Rounded Corners 18">
            <a:extLst>
              <a:ext uri="{FF2B5EF4-FFF2-40B4-BE49-F238E27FC236}">
                <a16:creationId xmlns:a16="http://schemas.microsoft.com/office/drawing/2014/main" id="{849504B9-5FD5-7687-B7FA-AAE5B4411061}"/>
              </a:ext>
            </a:extLst>
          </p:cNvPr>
          <p:cNvSpPr/>
          <p:nvPr/>
        </p:nvSpPr>
        <p:spPr>
          <a:xfrm>
            <a:off x="4141323" y="5818172"/>
            <a:ext cx="1230469" cy="7200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53" name="フリーフォーム: 図形 52">
            <a:extLst>
              <a:ext uri="{FF2B5EF4-FFF2-40B4-BE49-F238E27FC236}">
                <a16:creationId xmlns:a16="http://schemas.microsoft.com/office/drawing/2014/main" id="{6ACDD67D-C684-E2A6-1959-1D529D65BF44}"/>
              </a:ext>
            </a:extLst>
          </p:cNvPr>
          <p:cNvSpPr/>
          <p:nvPr/>
        </p:nvSpPr>
        <p:spPr>
          <a:xfrm>
            <a:off x="1272746" y="4794422"/>
            <a:ext cx="9959546" cy="1000897"/>
          </a:xfrm>
          <a:custGeom>
            <a:avLst/>
            <a:gdLst>
              <a:gd name="connsiteX0" fmla="*/ 0 w 9959546"/>
              <a:gd name="connsiteY0" fmla="*/ 0 h 1000897"/>
              <a:gd name="connsiteX1" fmla="*/ 2767913 w 9959546"/>
              <a:gd name="connsiteY1" fmla="*/ 24713 h 1000897"/>
              <a:gd name="connsiteX2" fmla="*/ 2767913 w 9959546"/>
              <a:gd name="connsiteY2" fmla="*/ 963827 h 1000897"/>
              <a:gd name="connsiteX3" fmla="*/ 6981568 w 9959546"/>
              <a:gd name="connsiteY3" fmla="*/ 1000897 h 1000897"/>
              <a:gd name="connsiteX4" fmla="*/ 6993924 w 9959546"/>
              <a:gd name="connsiteY4" fmla="*/ 74140 h 1000897"/>
              <a:gd name="connsiteX5" fmla="*/ 9959546 w 9959546"/>
              <a:gd name="connsiteY5" fmla="*/ 86497 h 100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9546" h="1000897">
                <a:moveTo>
                  <a:pt x="0" y="0"/>
                </a:moveTo>
                <a:lnTo>
                  <a:pt x="2767913" y="24713"/>
                </a:lnTo>
                <a:lnTo>
                  <a:pt x="2767913" y="963827"/>
                </a:lnTo>
                <a:lnTo>
                  <a:pt x="6981568" y="1000897"/>
                </a:lnTo>
                <a:lnTo>
                  <a:pt x="6993924" y="74140"/>
                </a:lnTo>
                <a:lnTo>
                  <a:pt x="9959546" y="86497"/>
                </a:lnTo>
              </a:path>
            </a:pathLst>
          </a:custGeom>
          <a:ln w="38100">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1DB2E04F-2DAC-7C22-9BF3-7784AC444BF3}"/>
              </a:ext>
            </a:extLst>
          </p:cNvPr>
          <p:cNvSpPr txBox="1"/>
          <p:nvPr/>
        </p:nvSpPr>
        <p:spPr>
          <a:xfrm>
            <a:off x="10521300" y="4490760"/>
            <a:ext cx="1489976" cy="369332"/>
          </a:xfrm>
          <a:prstGeom prst="rect">
            <a:avLst/>
          </a:prstGeom>
          <a:noFill/>
        </p:spPr>
        <p:txBody>
          <a:bodyPr wrap="square" rtlCol="0">
            <a:spAutoFit/>
          </a:bodyPr>
          <a:lstStyle/>
          <a:p>
            <a:pPr algn="ctr"/>
            <a:r>
              <a:rPr lang="ja-JP" altLang="en-US" b="1" dirty="0">
                <a:solidFill>
                  <a:srgbClr val="C00000"/>
                </a:solidFill>
                <a:latin typeface="Hiragino Kaku Gothic Pro W3" panose="020B0300000000000000" pitchFamily="34" charset="-128"/>
                <a:ea typeface="Hiragino Kaku Gothic Pro W3" panose="020B0300000000000000" pitchFamily="34" charset="-128"/>
              </a:rPr>
              <a:t>リリース１</a:t>
            </a:r>
            <a:endParaRPr kumimoji="1" lang="ja-JP" altLang="en-US" b="1" dirty="0">
              <a:solidFill>
                <a:srgbClr val="C00000"/>
              </a:solidFill>
              <a:latin typeface="Hiragino Kaku Gothic Pro W3" panose="020B0300000000000000" pitchFamily="34" charset="-128"/>
              <a:ea typeface="Hiragino Kaku Gothic Pro W3" panose="020B0300000000000000" pitchFamily="34" charset="-128"/>
            </a:endParaRPr>
          </a:p>
        </p:txBody>
      </p:sp>
      <p:sp>
        <p:nvSpPr>
          <p:cNvPr id="4" name="矢印: 下 3">
            <a:extLst>
              <a:ext uri="{FF2B5EF4-FFF2-40B4-BE49-F238E27FC236}">
                <a16:creationId xmlns:a16="http://schemas.microsoft.com/office/drawing/2014/main" id="{D08E3C1F-FDB6-F117-7168-38EC90DA2416}"/>
              </a:ext>
            </a:extLst>
          </p:cNvPr>
          <p:cNvSpPr/>
          <p:nvPr/>
        </p:nvSpPr>
        <p:spPr>
          <a:xfrm flipV="1">
            <a:off x="11324434" y="4000635"/>
            <a:ext cx="367543" cy="24853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 name="テキスト ボックス 5">
            <a:extLst>
              <a:ext uri="{FF2B5EF4-FFF2-40B4-BE49-F238E27FC236}">
                <a16:creationId xmlns:a16="http://schemas.microsoft.com/office/drawing/2014/main" id="{30751F93-191C-1606-F339-2122CDF024D9}"/>
              </a:ext>
            </a:extLst>
          </p:cNvPr>
          <p:cNvSpPr txBox="1"/>
          <p:nvPr/>
        </p:nvSpPr>
        <p:spPr>
          <a:xfrm>
            <a:off x="10496090" y="6213053"/>
            <a:ext cx="1489976" cy="369332"/>
          </a:xfrm>
          <a:prstGeom prst="rect">
            <a:avLst/>
          </a:prstGeom>
          <a:noFill/>
        </p:spPr>
        <p:txBody>
          <a:bodyPr wrap="square" rtlCol="0">
            <a:spAutoFit/>
          </a:bodyPr>
          <a:lstStyle/>
          <a:p>
            <a:pPr algn="ctr"/>
            <a:r>
              <a:rPr lang="ja-JP" altLang="en-US" b="1" dirty="0">
                <a:solidFill>
                  <a:srgbClr val="C00000"/>
                </a:solidFill>
                <a:latin typeface="Hiragino Kaku Gothic Pro W3" panose="020B0300000000000000" pitchFamily="34" charset="-128"/>
                <a:ea typeface="Hiragino Kaku Gothic Pro W3" panose="020B0300000000000000" pitchFamily="34" charset="-128"/>
              </a:rPr>
              <a:t>リリース</a:t>
            </a:r>
            <a:r>
              <a:rPr lang="en-US" altLang="ja-JP" b="1" dirty="0">
                <a:solidFill>
                  <a:srgbClr val="C00000"/>
                </a:solidFill>
                <a:latin typeface="Hiragino Kaku Gothic Pro W3" panose="020B0300000000000000" pitchFamily="34" charset="-128"/>
                <a:ea typeface="Hiragino Kaku Gothic Pro W3" panose="020B0300000000000000" pitchFamily="34" charset="-128"/>
              </a:rPr>
              <a:t>2</a:t>
            </a:r>
            <a:endParaRPr kumimoji="1" lang="ja-JP" altLang="en-US" b="1" dirty="0">
              <a:solidFill>
                <a:srgbClr val="C00000"/>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277299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FDD17E-2117-AFC0-2EAB-E604CD7C87AE}"/>
              </a:ext>
            </a:extLst>
          </p:cNvPr>
          <p:cNvSpPr/>
          <p:nvPr/>
        </p:nvSpPr>
        <p:spPr>
          <a:xfrm>
            <a:off x="-23978" y="0"/>
            <a:ext cx="12215977" cy="6858000"/>
          </a:xfrm>
          <a:prstGeom prst="rect">
            <a:avLst/>
          </a:prstGeom>
          <a:solidFill>
            <a:srgbClr val="92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 name="テキスト プレースホルダー 1">
            <a:extLst>
              <a:ext uri="{FF2B5EF4-FFF2-40B4-BE49-F238E27FC236}">
                <a16:creationId xmlns:a16="http://schemas.microsoft.com/office/drawing/2014/main" id="{C472144F-DA16-28B2-D756-B12AE329D3AD}"/>
              </a:ext>
            </a:extLst>
          </p:cNvPr>
          <p:cNvSpPr>
            <a:spLocks noGrp="1"/>
          </p:cNvSpPr>
          <p:nvPr>
            <p:ph type="body" sz="quarter" idx="10"/>
          </p:nvPr>
        </p:nvSpPr>
        <p:spPr>
          <a:xfrm>
            <a:off x="180724" y="296614"/>
            <a:ext cx="11762821" cy="319010"/>
          </a:xfrm>
        </p:spPr>
        <p:txBody>
          <a:bodyPr lIns="91440" tIns="45720" rIns="91440" bIns="45720" anchor="t"/>
          <a:lstStyle/>
          <a:p>
            <a:pPr algn="ctr"/>
            <a:r>
              <a:rPr lang="ja-JP" altLang="en-US" sz="2000" dirty="0">
                <a:solidFill>
                  <a:schemeClr val="bg1"/>
                </a:solidFill>
                <a:latin typeface="Yu Gothic UI Light"/>
                <a:ea typeface="Yu Gothic UI Light"/>
              </a:rPr>
              <a:t>ユーザーストーリー（例：</a:t>
            </a:r>
            <a:r>
              <a:rPr lang="en-US" altLang="ja-JP" sz="2000" dirty="0">
                <a:solidFill>
                  <a:schemeClr val="bg1"/>
                </a:solidFill>
                <a:latin typeface="Yu Gothic UI Light"/>
                <a:ea typeface="Yu Gothic UI Light"/>
              </a:rPr>
              <a:t>Airbnb</a:t>
            </a:r>
            <a:r>
              <a:rPr lang="ja-JP" altLang="en-US" sz="2000" dirty="0">
                <a:solidFill>
                  <a:schemeClr val="bg1"/>
                </a:solidFill>
                <a:latin typeface="Yu Gothic UI Light"/>
                <a:ea typeface="Yu Gothic UI Light"/>
              </a:rPr>
              <a:t>の旅行者）</a:t>
            </a:r>
          </a:p>
        </p:txBody>
      </p:sp>
      <p:graphicFrame>
        <p:nvGraphicFramePr>
          <p:cNvPr id="2" name="Table 1">
            <a:extLst>
              <a:ext uri="{FF2B5EF4-FFF2-40B4-BE49-F238E27FC236}">
                <a16:creationId xmlns:a16="http://schemas.microsoft.com/office/drawing/2014/main" id="{1D4B4252-D1D9-B0BA-B47B-015A7F226806}"/>
              </a:ext>
            </a:extLst>
          </p:cNvPr>
          <p:cNvGraphicFramePr>
            <a:graphicFrameLocks noGrp="1"/>
          </p:cNvGraphicFramePr>
          <p:nvPr>
            <p:extLst>
              <p:ext uri="{D42A27DB-BD31-4B8C-83A1-F6EECF244321}">
                <p14:modId xmlns:p14="http://schemas.microsoft.com/office/powerpoint/2010/main" val="1831256769"/>
              </p:ext>
            </p:extLst>
          </p:nvPr>
        </p:nvGraphicFramePr>
        <p:xfrm>
          <a:off x="178466" y="615623"/>
          <a:ext cx="11835067" cy="6050072"/>
        </p:xfrm>
        <a:graphic>
          <a:graphicData uri="http://schemas.openxmlformats.org/drawingml/2006/table">
            <a:tbl>
              <a:tblPr>
                <a:effectLst>
                  <a:outerShdw blurRad="50800" dist="38100" dir="2700000" algn="tl" rotWithShape="0">
                    <a:prstClr val="black">
                      <a:alpha val="40000"/>
                    </a:prstClr>
                  </a:outerShdw>
                </a:effectLst>
              </a:tblPr>
              <a:tblGrid>
                <a:gridCol w="1005139">
                  <a:extLst>
                    <a:ext uri="{9D8B030D-6E8A-4147-A177-3AD203B41FA5}">
                      <a16:colId xmlns:a16="http://schemas.microsoft.com/office/drawing/2014/main" val="1184435700"/>
                    </a:ext>
                  </a:extLst>
                </a:gridCol>
                <a:gridCol w="2707482">
                  <a:extLst>
                    <a:ext uri="{9D8B030D-6E8A-4147-A177-3AD203B41FA5}">
                      <a16:colId xmlns:a16="http://schemas.microsoft.com/office/drawing/2014/main" val="719009147"/>
                    </a:ext>
                  </a:extLst>
                </a:gridCol>
                <a:gridCol w="2707482">
                  <a:extLst>
                    <a:ext uri="{9D8B030D-6E8A-4147-A177-3AD203B41FA5}">
                      <a16:colId xmlns:a16="http://schemas.microsoft.com/office/drawing/2014/main" val="158344635"/>
                    </a:ext>
                  </a:extLst>
                </a:gridCol>
                <a:gridCol w="2707482">
                  <a:extLst>
                    <a:ext uri="{9D8B030D-6E8A-4147-A177-3AD203B41FA5}">
                      <a16:colId xmlns:a16="http://schemas.microsoft.com/office/drawing/2014/main" val="948491974"/>
                    </a:ext>
                  </a:extLst>
                </a:gridCol>
                <a:gridCol w="2707482">
                  <a:extLst>
                    <a:ext uri="{9D8B030D-6E8A-4147-A177-3AD203B41FA5}">
                      <a16:colId xmlns:a16="http://schemas.microsoft.com/office/drawing/2014/main" val="734865250"/>
                    </a:ext>
                  </a:extLst>
                </a:gridCol>
              </a:tblGrid>
              <a:tr h="278344">
                <a:tc>
                  <a:txBody>
                    <a:bodyPr/>
                    <a:lstStyle/>
                    <a:p>
                      <a:pPr algn="ct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r>
                        <a:rPr lang="ja-JP" altLang="en-US" sz="1100" dirty="0">
                          <a:latin typeface="Yu Gothic UI Light" panose="020B0300000000000000" pitchFamily="50" charset="-128"/>
                          <a:ea typeface="Yu Gothic UI Light" panose="020B0300000000000000" pitchFamily="50" charset="-128"/>
                        </a:rPr>
                        <a:t>時間軸</a:t>
                      </a: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endParaRPr lang="en-US" sz="1100" dirty="0">
                        <a:latin typeface="Yu Gothic UI Light" panose="020B0300000000000000" pitchFamily="50" charset="-128"/>
                        <a:ea typeface="Yu Gothic UI Light" panose="020B0300000000000000"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DFDF"/>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3273149"/>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ストーリーの</a:t>
                      </a:r>
                      <a:endParaRPr lang="en-US" altLang="ja-JP" sz="1100" dirty="0">
                        <a:latin typeface="Yu Gothic UI Light" panose="020B0300000000000000" pitchFamily="50" charset="-128"/>
                        <a:ea typeface="Yu Gothic UI Light" panose="020B0300000000000000" pitchFamily="50" charset="-128"/>
                      </a:endParaRPr>
                    </a:p>
                    <a:p>
                      <a:pPr algn="ctr"/>
                      <a:r>
                        <a:rPr lang="ja-JP" altLang="en-US" sz="1100" dirty="0">
                          <a:latin typeface="Yu Gothic UI Light" panose="020B0300000000000000" pitchFamily="50" charset="-128"/>
                          <a:ea typeface="Yu Gothic UI Light" panose="020B0300000000000000" pitchFamily="50" charset="-128"/>
                        </a:rPr>
                        <a:t>流れ</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774135"/>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タスク</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011259"/>
                  </a:ext>
                </a:extLst>
              </a:tr>
              <a:tr h="2885864">
                <a:tc>
                  <a:txBody>
                    <a:bodyPr/>
                    <a:lstStyle/>
                    <a:p>
                      <a:pPr algn="l"/>
                      <a:r>
                        <a:rPr lang="ja-JP" altLang="en-US" sz="1100" dirty="0">
                          <a:latin typeface="Yu Gothic UI Light" panose="020B0300000000000000" pitchFamily="50" charset="-128"/>
                          <a:ea typeface="Yu Gothic UI Light" panose="020B0300000000000000" pitchFamily="50" charset="-128"/>
                        </a:rPr>
                        <a:t>　機能</a:t>
                      </a:r>
                      <a:endParaRPr lang="en-US" altLang="ja-JP"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4464332"/>
                  </a:ext>
                </a:extLst>
              </a:tr>
            </a:tbl>
          </a:graphicData>
        </a:graphic>
      </p:graphicFrame>
      <p:sp>
        <p:nvSpPr>
          <p:cNvPr id="60" name="Arrow: Left 59">
            <a:extLst>
              <a:ext uri="{FF2B5EF4-FFF2-40B4-BE49-F238E27FC236}">
                <a16:creationId xmlns:a16="http://schemas.microsoft.com/office/drawing/2014/main" id="{3B77D7C8-197E-6174-FAFA-AE4F602FA9D6}"/>
              </a:ext>
            </a:extLst>
          </p:cNvPr>
          <p:cNvSpPr/>
          <p:nvPr/>
        </p:nvSpPr>
        <p:spPr>
          <a:xfrm>
            <a:off x="11241570" y="2106266"/>
            <a:ext cx="735093" cy="586405"/>
          </a:xfrm>
          <a:prstGeom prst="leftArrow">
            <a:avLst>
              <a:gd name="adj1" fmla="val 50000"/>
              <a:gd name="adj2" fmla="val 36268"/>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顧客</a:t>
            </a:r>
            <a:r>
              <a:rPr lang="ja-JP" altLang="en-US" sz="1000" dirty="0">
                <a:solidFill>
                  <a:prstClr val="black">
                    <a:lumMod val="65000"/>
                    <a:lumOff val="35000"/>
                  </a:prstClr>
                </a:solidFill>
                <a:latin typeface="Yu Gothic UI Light" panose="020B0300000000000000" pitchFamily="50" charset="-128"/>
                <a:ea typeface="Yu Gothic UI Light" panose="020B0300000000000000" pitchFamily="50" charset="-128"/>
              </a:rPr>
              <a:t>の体験</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2" name="Arrow: Left 61">
            <a:extLst>
              <a:ext uri="{FF2B5EF4-FFF2-40B4-BE49-F238E27FC236}">
                <a16:creationId xmlns:a16="http://schemas.microsoft.com/office/drawing/2014/main" id="{C969A9F2-CA54-516E-A037-A9DAB25B7A43}"/>
              </a:ext>
            </a:extLst>
          </p:cNvPr>
          <p:cNvSpPr/>
          <p:nvPr/>
        </p:nvSpPr>
        <p:spPr>
          <a:xfrm>
            <a:off x="11241570" y="4997364"/>
            <a:ext cx="735093" cy="586405"/>
          </a:xfrm>
          <a:prstGeom prst="leftArrow">
            <a:avLst>
              <a:gd name="adj1" fmla="val 50000"/>
              <a:gd name="adj2" fmla="val 40493"/>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内部的な</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やりとり</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7" name="テキスト ボックス 36">
            <a:extLst>
              <a:ext uri="{FF2B5EF4-FFF2-40B4-BE49-F238E27FC236}">
                <a16:creationId xmlns:a16="http://schemas.microsoft.com/office/drawing/2014/main" id="{8EE5186E-68DB-A965-5757-7B6666FED0BA}"/>
              </a:ext>
            </a:extLst>
          </p:cNvPr>
          <p:cNvSpPr txBox="1"/>
          <p:nvPr/>
        </p:nvSpPr>
        <p:spPr>
          <a:xfrm>
            <a:off x="601090" y="3916820"/>
            <a:ext cx="643634" cy="215444"/>
          </a:xfrm>
          <a:prstGeom prst="rect">
            <a:avLst/>
          </a:prstGeom>
          <a:noFill/>
        </p:spPr>
        <p:txBody>
          <a:bodyPr wrap="square" rtlCol="0">
            <a:spAutoFit/>
          </a:bodyPr>
          <a:lstStyle/>
          <a:p>
            <a:pPr algn="ctr"/>
            <a:r>
              <a:rPr kumimoji="1" lang="ja-JP" altLang="en-US" sz="800" dirty="0">
                <a:solidFill>
                  <a:srgbClr val="525252"/>
                </a:solidFill>
                <a:latin typeface="Hiragino Kaku Gothic Pro W3" panose="020B0300000000000000" pitchFamily="34" charset="-128"/>
                <a:ea typeface="Hiragino Kaku Gothic Pro W3" panose="020B0300000000000000" pitchFamily="34" charset="-128"/>
              </a:rPr>
              <a:t>優先度高</a:t>
            </a:r>
          </a:p>
        </p:txBody>
      </p:sp>
      <p:sp>
        <p:nvSpPr>
          <p:cNvPr id="39" name="テキスト ボックス 38">
            <a:extLst>
              <a:ext uri="{FF2B5EF4-FFF2-40B4-BE49-F238E27FC236}">
                <a16:creationId xmlns:a16="http://schemas.microsoft.com/office/drawing/2014/main" id="{289DC7B5-6C35-8B6E-7F3C-384DE8E05F06}"/>
              </a:ext>
            </a:extLst>
          </p:cNvPr>
          <p:cNvSpPr txBox="1"/>
          <p:nvPr/>
        </p:nvSpPr>
        <p:spPr>
          <a:xfrm>
            <a:off x="585871" y="6450251"/>
            <a:ext cx="643634" cy="215444"/>
          </a:xfrm>
          <a:prstGeom prst="rect">
            <a:avLst/>
          </a:prstGeom>
          <a:noFill/>
        </p:spPr>
        <p:txBody>
          <a:bodyPr wrap="square" rtlCol="0">
            <a:spAutoFit/>
          </a:bodyPr>
          <a:lstStyle/>
          <a:p>
            <a:pPr algn="ctr"/>
            <a:r>
              <a:rPr kumimoji="1" lang="ja-JP" altLang="en-US" sz="800" dirty="0">
                <a:solidFill>
                  <a:srgbClr val="525252"/>
                </a:solidFill>
                <a:latin typeface="Hiragino Kaku Gothic Pro W3" panose="020B0300000000000000" pitchFamily="34" charset="-128"/>
                <a:ea typeface="Hiragino Kaku Gothic Pro W3" panose="020B0300000000000000" pitchFamily="34" charset="-128"/>
              </a:rPr>
              <a:t>優先度低</a:t>
            </a:r>
          </a:p>
        </p:txBody>
      </p:sp>
      <p:sp>
        <p:nvSpPr>
          <p:cNvPr id="54" name="テキスト ボックス 53">
            <a:extLst>
              <a:ext uri="{FF2B5EF4-FFF2-40B4-BE49-F238E27FC236}">
                <a16:creationId xmlns:a16="http://schemas.microsoft.com/office/drawing/2014/main" id="{1DB2E04F-2DAC-7C22-9BF3-7784AC444BF3}"/>
              </a:ext>
            </a:extLst>
          </p:cNvPr>
          <p:cNvSpPr txBox="1"/>
          <p:nvPr/>
        </p:nvSpPr>
        <p:spPr>
          <a:xfrm>
            <a:off x="10900543" y="4113440"/>
            <a:ext cx="735093" cy="369332"/>
          </a:xfrm>
          <a:prstGeom prst="rect">
            <a:avLst/>
          </a:prstGeom>
          <a:noFill/>
        </p:spPr>
        <p:txBody>
          <a:bodyPr wrap="square" rtlCol="0">
            <a:spAutoFit/>
          </a:bodyPr>
          <a:lstStyle/>
          <a:p>
            <a:pPr algn="ctr"/>
            <a:r>
              <a:rPr kumimoji="1" lang="en-US" altLang="ja-JP" b="1" dirty="0">
                <a:solidFill>
                  <a:srgbClr val="C00000"/>
                </a:solidFill>
                <a:latin typeface="Hiragino Kaku Gothic Pro W3" panose="020B0300000000000000" pitchFamily="34" charset="-128"/>
                <a:ea typeface="Hiragino Kaku Gothic Pro W3" panose="020B0300000000000000" pitchFamily="34" charset="-128"/>
              </a:rPr>
              <a:t>MVP</a:t>
            </a:r>
            <a:endParaRPr kumimoji="1" lang="ja-JP" altLang="en-US" b="1" dirty="0">
              <a:solidFill>
                <a:srgbClr val="C00000"/>
              </a:solidFill>
              <a:latin typeface="Hiragino Kaku Gothic Pro W3" panose="020B0300000000000000" pitchFamily="34" charset="-128"/>
              <a:ea typeface="Hiragino Kaku Gothic Pro W3" panose="020B0300000000000000" pitchFamily="34" charset="-128"/>
            </a:endParaRPr>
          </a:p>
        </p:txBody>
      </p:sp>
      <p:sp>
        <p:nvSpPr>
          <p:cNvPr id="84" name="矢印: 下 83">
            <a:extLst>
              <a:ext uri="{FF2B5EF4-FFF2-40B4-BE49-F238E27FC236}">
                <a16:creationId xmlns:a16="http://schemas.microsoft.com/office/drawing/2014/main" id="{594CBE3A-E6C2-1779-AEDE-7203EDCCA6F0}"/>
              </a:ext>
            </a:extLst>
          </p:cNvPr>
          <p:cNvSpPr/>
          <p:nvPr/>
        </p:nvSpPr>
        <p:spPr>
          <a:xfrm flipV="1">
            <a:off x="11099369" y="3839404"/>
            <a:ext cx="367543" cy="24853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cxnSp>
        <p:nvCxnSpPr>
          <p:cNvPr id="36" name="直線矢印コネクタ 35">
            <a:extLst>
              <a:ext uri="{FF2B5EF4-FFF2-40B4-BE49-F238E27FC236}">
                <a16:creationId xmlns:a16="http://schemas.microsoft.com/office/drawing/2014/main" id="{8CE435EB-92CE-CF7C-376B-59E338AF7674}"/>
              </a:ext>
            </a:extLst>
          </p:cNvPr>
          <p:cNvCxnSpPr>
            <a:cxnSpLocks/>
          </p:cNvCxnSpPr>
          <p:nvPr/>
        </p:nvCxnSpPr>
        <p:spPr>
          <a:xfrm flipV="1">
            <a:off x="1053058" y="4141478"/>
            <a:ext cx="0" cy="2308773"/>
          </a:xfrm>
          <a:prstGeom prst="straightConnector1">
            <a:avLst/>
          </a:prstGeom>
          <a:ln>
            <a:solidFill>
              <a:schemeClr val="bg1">
                <a:lumMod val="6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4" name="Rectangle: Rounded Corners 7">
            <a:extLst>
              <a:ext uri="{FF2B5EF4-FFF2-40B4-BE49-F238E27FC236}">
                <a16:creationId xmlns:a16="http://schemas.microsoft.com/office/drawing/2014/main" id="{647579DE-C5E6-F717-9210-3438FC5C1089}"/>
              </a:ext>
            </a:extLst>
          </p:cNvPr>
          <p:cNvSpPr/>
          <p:nvPr/>
        </p:nvSpPr>
        <p:spPr>
          <a:xfrm>
            <a:off x="1466029" y="1171768"/>
            <a:ext cx="2093442" cy="914400"/>
          </a:xfrm>
          <a:prstGeom prst="roundRect">
            <a:avLst>
              <a:gd name="adj" fmla="val 14612"/>
            </a:avLst>
          </a:prstGeom>
          <a:solidFill>
            <a:schemeClr val="bg1"/>
          </a:solidFill>
          <a:ln w="19050">
            <a:solidFill>
              <a:srgbClr val="ECEB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宿泊候補を探す</a:t>
            </a:r>
            <a:endPar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6" name="Rectangle: Rounded Corners 15">
            <a:extLst>
              <a:ext uri="{FF2B5EF4-FFF2-40B4-BE49-F238E27FC236}">
                <a16:creationId xmlns:a16="http://schemas.microsoft.com/office/drawing/2014/main" id="{D8ADDF31-633F-9444-BE7A-C9EE35E059E8}"/>
              </a:ext>
            </a:extLst>
          </p:cNvPr>
          <p:cNvSpPr/>
          <p:nvPr/>
        </p:nvSpPr>
        <p:spPr>
          <a:xfrm>
            <a:off x="6245880" y="1171768"/>
            <a:ext cx="2093442" cy="914400"/>
          </a:xfrm>
          <a:prstGeom prst="roundRect">
            <a:avLst>
              <a:gd name="adj" fmla="val 14612"/>
            </a:avLst>
          </a:prstGeom>
          <a:solidFill>
            <a:schemeClr val="bg1"/>
          </a:solidFill>
          <a:ln w="19050">
            <a:solidFill>
              <a:srgbClr val="ECEB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宿泊地に行く</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3" name="Rectangle: Rounded Corners 19">
            <a:extLst>
              <a:ext uri="{FF2B5EF4-FFF2-40B4-BE49-F238E27FC236}">
                <a16:creationId xmlns:a16="http://schemas.microsoft.com/office/drawing/2014/main" id="{3DB58040-0591-8AD6-C33F-E4B69F5286CF}"/>
              </a:ext>
            </a:extLst>
          </p:cNvPr>
          <p:cNvSpPr/>
          <p:nvPr/>
        </p:nvSpPr>
        <p:spPr>
          <a:xfrm>
            <a:off x="8635805" y="1171768"/>
            <a:ext cx="2093442"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宿泊地を評価する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1" name="Rectangle: Rounded Corners 11">
            <a:extLst>
              <a:ext uri="{FF2B5EF4-FFF2-40B4-BE49-F238E27FC236}">
                <a16:creationId xmlns:a16="http://schemas.microsoft.com/office/drawing/2014/main" id="{D5697573-7E07-BA73-5018-F5CED8F2D12C}"/>
              </a:ext>
            </a:extLst>
          </p:cNvPr>
          <p:cNvSpPr/>
          <p:nvPr/>
        </p:nvSpPr>
        <p:spPr>
          <a:xfrm>
            <a:off x="3855955" y="1171768"/>
            <a:ext cx="2093442" cy="914400"/>
          </a:xfrm>
          <a:prstGeom prst="roundRect">
            <a:avLst>
              <a:gd name="adj" fmla="val 14612"/>
            </a:avLst>
          </a:prstGeom>
          <a:solidFill>
            <a:schemeClr val="bg1"/>
          </a:solidFill>
          <a:ln w="19050">
            <a:solidFill>
              <a:srgbClr val="ECEB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宿泊先を決める</a:t>
            </a:r>
            <a:endPar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34" name="Rectangle: Rounded Corners 7">
            <a:extLst>
              <a:ext uri="{FF2B5EF4-FFF2-40B4-BE49-F238E27FC236}">
                <a16:creationId xmlns:a16="http://schemas.microsoft.com/office/drawing/2014/main" id="{EEA4C2D0-0D76-A516-9161-14961AF7DB37}"/>
              </a:ext>
            </a:extLst>
          </p:cNvPr>
          <p:cNvSpPr/>
          <p:nvPr/>
        </p:nvSpPr>
        <p:spPr>
          <a:xfrm>
            <a:off x="1438677" y="2526128"/>
            <a:ext cx="1018827"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旅行先を</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検索する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5" name="Rectangle: Rounded Corners 7">
            <a:extLst>
              <a:ext uri="{FF2B5EF4-FFF2-40B4-BE49-F238E27FC236}">
                <a16:creationId xmlns:a16="http://schemas.microsoft.com/office/drawing/2014/main" id="{B243F7F1-BBCB-7C7D-A5AB-DAC1BE58F9E5}"/>
              </a:ext>
            </a:extLst>
          </p:cNvPr>
          <p:cNvSpPr/>
          <p:nvPr/>
        </p:nvSpPr>
        <p:spPr>
          <a:xfrm>
            <a:off x="2512751" y="2526128"/>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物件詳細を確認する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8" name="Rectangle: Rounded Corners 7">
            <a:extLst>
              <a:ext uri="{FF2B5EF4-FFF2-40B4-BE49-F238E27FC236}">
                <a16:creationId xmlns:a16="http://schemas.microsoft.com/office/drawing/2014/main" id="{4C22C15E-C707-4E26-1F87-C5EFE9BD74A6}"/>
              </a:ext>
            </a:extLst>
          </p:cNvPr>
          <p:cNvSpPr/>
          <p:nvPr/>
        </p:nvSpPr>
        <p:spPr>
          <a:xfrm>
            <a:off x="3800991" y="2532966"/>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ホストに</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質問する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40" name="Rectangle: Rounded Corners 7">
            <a:extLst>
              <a:ext uri="{FF2B5EF4-FFF2-40B4-BE49-F238E27FC236}">
                <a16:creationId xmlns:a16="http://schemas.microsoft.com/office/drawing/2014/main" id="{FD47E0D7-E575-C94B-3CF7-293880D02981}"/>
              </a:ext>
            </a:extLst>
          </p:cNvPr>
          <p:cNvSpPr/>
          <p:nvPr/>
        </p:nvSpPr>
        <p:spPr>
          <a:xfrm>
            <a:off x="4902675" y="252113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予約と</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支払いを</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44" name="Rectangle: Rounded Corners 7">
            <a:extLst>
              <a:ext uri="{FF2B5EF4-FFF2-40B4-BE49-F238E27FC236}">
                <a16:creationId xmlns:a16="http://schemas.microsoft.com/office/drawing/2014/main" id="{C9085604-2D03-A12E-2E0A-EEF7CDAF9FB9}"/>
              </a:ext>
            </a:extLst>
          </p:cNvPr>
          <p:cNvSpPr/>
          <p:nvPr/>
        </p:nvSpPr>
        <p:spPr>
          <a:xfrm>
            <a:off x="6245880" y="255715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案内を見て</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現地に</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向かう</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46" name="Rectangle: Rounded Corners 7">
            <a:extLst>
              <a:ext uri="{FF2B5EF4-FFF2-40B4-BE49-F238E27FC236}">
                <a16:creationId xmlns:a16="http://schemas.microsoft.com/office/drawing/2014/main" id="{06DA5575-7EC4-3DEB-D3F6-C67FA7665807}"/>
              </a:ext>
            </a:extLst>
          </p:cNvPr>
          <p:cNvSpPr/>
          <p:nvPr/>
        </p:nvSpPr>
        <p:spPr>
          <a:xfrm>
            <a:off x="8681406" y="255715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評価と</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コメントを</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残す</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47" name="Rectangle: Rounded Corners 7">
            <a:extLst>
              <a:ext uri="{FF2B5EF4-FFF2-40B4-BE49-F238E27FC236}">
                <a16:creationId xmlns:a16="http://schemas.microsoft.com/office/drawing/2014/main" id="{75371559-029E-1D94-7FD2-8652EA57E792}"/>
              </a:ext>
            </a:extLst>
          </p:cNvPr>
          <p:cNvSpPr/>
          <p:nvPr/>
        </p:nvSpPr>
        <p:spPr>
          <a:xfrm>
            <a:off x="6280562" y="386984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地図・ナビゲーション連携</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49" name="Rectangle: Rounded Corners 7">
            <a:extLst>
              <a:ext uri="{FF2B5EF4-FFF2-40B4-BE49-F238E27FC236}">
                <a16:creationId xmlns:a16="http://schemas.microsoft.com/office/drawing/2014/main" id="{1729A7EE-2C03-655A-7186-B2497914B68A}"/>
              </a:ext>
            </a:extLst>
          </p:cNvPr>
          <p:cNvSpPr/>
          <p:nvPr/>
        </p:nvSpPr>
        <p:spPr>
          <a:xfrm>
            <a:off x="3807381" y="386984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メッセージングシステム</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50" name="Rectangle: Rounded Corners 7">
            <a:extLst>
              <a:ext uri="{FF2B5EF4-FFF2-40B4-BE49-F238E27FC236}">
                <a16:creationId xmlns:a16="http://schemas.microsoft.com/office/drawing/2014/main" id="{10C3965D-0314-C87F-0D9D-EA69FE0F60E9}"/>
              </a:ext>
            </a:extLst>
          </p:cNvPr>
          <p:cNvSpPr/>
          <p:nvPr/>
        </p:nvSpPr>
        <p:spPr>
          <a:xfrm>
            <a:off x="4903916" y="386984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・予約</a:t>
            </a:r>
            <a:r>
              <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&amp;</a:t>
            </a: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決裁プラットフォーム</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実装</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56" name="Rectangle: Rounded Corners 7">
            <a:extLst>
              <a:ext uri="{FF2B5EF4-FFF2-40B4-BE49-F238E27FC236}">
                <a16:creationId xmlns:a16="http://schemas.microsoft.com/office/drawing/2014/main" id="{8D3F9319-A0F0-C2E5-3663-86FD89736B0A}"/>
              </a:ext>
            </a:extLst>
          </p:cNvPr>
          <p:cNvSpPr/>
          <p:nvPr/>
        </p:nvSpPr>
        <p:spPr>
          <a:xfrm>
            <a:off x="1439169" y="386984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一覧ページ</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57" name="Rectangle: Rounded Corners 7">
            <a:extLst>
              <a:ext uri="{FF2B5EF4-FFF2-40B4-BE49-F238E27FC236}">
                <a16:creationId xmlns:a16="http://schemas.microsoft.com/office/drawing/2014/main" id="{42593D48-4597-DCA5-1E70-4F70C999D057}"/>
              </a:ext>
            </a:extLst>
          </p:cNvPr>
          <p:cNvSpPr/>
          <p:nvPr/>
        </p:nvSpPr>
        <p:spPr>
          <a:xfrm>
            <a:off x="1439169" y="4526527"/>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検索フィルター</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rPr>
              <a:t>(</a:t>
            </a: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料金・日程</a:t>
            </a:r>
            <a:r>
              <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rPr>
              <a:t>)</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58" name="Rectangle: Rounded Corners 7">
            <a:extLst>
              <a:ext uri="{FF2B5EF4-FFF2-40B4-BE49-F238E27FC236}">
                <a16:creationId xmlns:a16="http://schemas.microsoft.com/office/drawing/2014/main" id="{58DE4EAE-0291-CDF4-19DD-AED25793405A}"/>
              </a:ext>
            </a:extLst>
          </p:cNvPr>
          <p:cNvSpPr/>
          <p:nvPr/>
        </p:nvSpPr>
        <p:spPr>
          <a:xfrm>
            <a:off x="1439169" y="5183213"/>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レコメンデーションエンジン</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1" name="Rectangle: Rounded Corners 7">
            <a:extLst>
              <a:ext uri="{FF2B5EF4-FFF2-40B4-BE49-F238E27FC236}">
                <a16:creationId xmlns:a16="http://schemas.microsoft.com/office/drawing/2014/main" id="{9338CCBC-7ABB-7DD1-C3C3-B1127AB5C40D}"/>
              </a:ext>
            </a:extLst>
          </p:cNvPr>
          <p:cNvSpPr/>
          <p:nvPr/>
        </p:nvSpPr>
        <p:spPr>
          <a:xfrm>
            <a:off x="2592852" y="386984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詳細情報の</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表示</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5" name="Rectangle: Rounded Corners 7">
            <a:extLst>
              <a:ext uri="{FF2B5EF4-FFF2-40B4-BE49-F238E27FC236}">
                <a16:creationId xmlns:a16="http://schemas.microsoft.com/office/drawing/2014/main" id="{06C936FD-F6E7-9B26-7DFF-5BB729C588AC}"/>
              </a:ext>
            </a:extLst>
          </p:cNvPr>
          <p:cNvSpPr/>
          <p:nvPr/>
        </p:nvSpPr>
        <p:spPr>
          <a:xfrm>
            <a:off x="2592852" y="4526527"/>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宿泊先の</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評価閲覧</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8" name="Rectangle: Rounded Corners 7">
            <a:extLst>
              <a:ext uri="{FF2B5EF4-FFF2-40B4-BE49-F238E27FC236}">
                <a16:creationId xmlns:a16="http://schemas.microsoft.com/office/drawing/2014/main" id="{BADDAD82-67F2-0BD3-A1FF-A447C2BC171B}"/>
              </a:ext>
            </a:extLst>
          </p:cNvPr>
          <p:cNvSpPr/>
          <p:nvPr/>
        </p:nvSpPr>
        <p:spPr>
          <a:xfrm>
            <a:off x="8681406" y="386984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レビュー機能</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70" name="Rectangle: Rounded Corners 7">
            <a:extLst>
              <a:ext uri="{FF2B5EF4-FFF2-40B4-BE49-F238E27FC236}">
                <a16:creationId xmlns:a16="http://schemas.microsoft.com/office/drawing/2014/main" id="{58966CAE-4AEF-A50E-668F-A5DC0CEF8B0C}"/>
              </a:ext>
            </a:extLst>
          </p:cNvPr>
          <p:cNvSpPr/>
          <p:nvPr/>
        </p:nvSpPr>
        <p:spPr>
          <a:xfrm>
            <a:off x="4902675" y="4526526"/>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カレンダー連携</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85" name="Rectangle: Rounded Corners 7">
            <a:extLst>
              <a:ext uri="{FF2B5EF4-FFF2-40B4-BE49-F238E27FC236}">
                <a16:creationId xmlns:a16="http://schemas.microsoft.com/office/drawing/2014/main" id="{4195ED12-C03D-B480-AB89-E93E275AB95C}"/>
              </a:ext>
            </a:extLst>
          </p:cNvPr>
          <p:cNvSpPr/>
          <p:nvPr/>
        </p:nvSpPr>
        <p:spPr>
          <a:xfrm>
            <a:off x="9811778" y="2566295"/>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インセンティブを受け取る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86" name="Rectangle: Rounded Corners 7">
            <a:extLst>
              <a:ext uri="{FF2B5EF4-FFF2-40B4-BE49-F238E27FC236}">
                <a16:creationId xmlns:a16="http://schemas.microsoft.com/office/drawing/2014/main" id="{7FDE7F04-B1A4-C60A-BC0C-314566C6D50E}"/>
              </a:ext>
            </a:extLst>
          </p:cNvPr>
          <p:cNvSpPr/>
          <p:nvPr/>
        </p:nvSpPr>
        <p:spPr>
          <a:xfrm>
            <a:off x="7347564" y="2566295"/>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チェックインと滞在</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8" name="Rectangle: Rounded Corners 7">
            <a:extLst>
              <a:ext uri="{FF2B5EF4-FFF2-40B4-BE49-F238E27FC236}">
                <a16:creationId xmlns:a16="http://schemas.microsoft.com/office/drawing/2014/main" id="{CEF8A740-A624-F45F-ABF4-3A625527A289}"/>
              </a:ext>
            </a:extLst>
          </p:cNvPr>
          <p:cNvSpPr/>
          <p:nvPr/>
        </p:nvSpPr>
        <p:spPr>
          <a:xfrm>
            <a:off x="2579079" y="5183212"/>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360°</a:t>
            </a: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バーチャル</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閲覧</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9" name="Rectangle: Rounded Corners 7">
            <a:extLst>
              <a:ext uri="{FF2B5EF4-FFF2-40B4-BE49-F238E27FC236}">
                <a16:creationId xmlns:a16="http://schemas.microsoft.com/office/drawing/2014/main" id="{4E1799F3-607F-738E-25D6-A2F252DA3A23}"/>
              </a:ext>
            </a:extLst>
          </p:cNvPr>
          <p:cNvSpPr/>
          <p:nvPr/>
        </p:nvSpPr>
        <p:spPr>
          <a:xfrm>
            <a:off x="7367722" y="3869841"/>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チェックインサポート機能</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0" name="Rectangle: Rounded Corners 7">
            <a:extLst>
              <a:ext uri="{FF2B5EF4-FFF2-40B4-BE49-F238E27FC236}">
                <a16:creationId xmlns:a16="http://schemas.microsoft.com/office/drawing/2014/main" id="{50BF4FC1-2716-1A40-113F-81A729560C02}"/>
              </a:ext>
            </a:extLst>
          </p:cNvPr>
          <p:cNvSpPr/>
          <p:nvPr/>
        </p:nvSpPr>
        <p:spPr>
          <a:xfrm>
            <a:off x="9811778" y="3848230"/>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投稿</a:t>
            </a: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者向けの</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割引システム</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1" name="Rectangle: Rounded Corners 7">
            <a:extLst>
              <a:ext uri="{FF2B5EF4-FFF2-40B4-BE49-F238E27FC236}">
                <a16:creationId xmlns:a16="http://schemas.microsoft.com/office/drawing/2014/main" id="{AD4089AB-208A-75C9-AF2C-13A209B48E10}"/>
              </a:ext>
            </a:extLst>
          </p:cNvPr>
          <p:cNvSpPr/>
          <p:nvPr/>
        </p:nvSpPr>
        <p:spPr>
          <a:xfrm>
            <a:off x="7347564" y="4516966"/>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スマートロック連携</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cxnSp>
        <p:nvCxnSpPr>
          <p:cNvPr id="13" name="直線コネクタ 12">
            <a:extLst>
              <a:ext uri="{FF2B5EF4-FFF2-40B4-BE49-F238E27FC236}">
                <a16:creationId xmlns:a16="http://schemas.microsoft.com/office/drawing/2014/main" id="{5D2BDEA4-F72B-1490-7823-1153D869CD74}"/>
              </a:ext>
            </a:extLst>
          </p:cNvPr>
          <p:cNvCxnSpPr>
            <a:cxnSpLocks/>
          </p:cNvCxnSpPr>
          <p:nvPr/>
        </p:nvCxnSpPr>
        <p:spPr>
          <a:xfrm flipV="1">
            <a:off x="1387877" y="5139457"/>
            <a:ext cx="1154175" cy="1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83E3F7E-7E17-EF10-695B-E1A92BC4B06C}"/>
              </a:ext>
            </a:extLst>
          </p:cNvPr>
          <p:cNvCxnSpPr>
            <a:cxnSpLocks/>
          </p:cNvCxnSpPr>
          <p:nvPr/>
        </p:nvCxnSpPr>
        <p:spPr>
          <a:xfrm flipH="1" flipV="1">
            <a:off x="2528279" y="4461161"/>
            <a:ext cx="13773" cy="6909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52860DC-2BA7-1876-F798-7151299D9C77}"/>
              </a:ext>
            </a:extLst>
          </p:cNvPr>
          <p:cNvCxnSpPr>
            <a:cxnSpLocks/>
          </p:cNvCxnSpPr>
          <p:nvPr/>
        </p:nvCxnSpPr>
        <p:spPr>
          <a:xfrm>
            <a:off x="2553679" y="4461161"/>
            <a:ext cx="7258099" cy="216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A3225F2-742C-C232-BE62-F418D44D4891}"/>
              </a:ext>
            </a:extLst>
          </p:cNvPr>
          <p:cNvCxnSpPr>
            <a:cxnSpLocks/>
          </p:cNvCxnSpPr>
          <p:nvPr/>
        </p:nvCxnSpPr>
        <p:spPr>
          <a:xfrm flipV="1">
            <a:off x="9811778" y="3803037"/>
            <a:ext cx="0" cy="7033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9EE0D1E8-DFA6-36D3-C256-F11A17704300}"/>
              </a:ext>
            </a:extLst>
          </p:cNvPr>
          <p:cNvCxnSpPr>
            <a:cxnSpLocks/>
          </p:cNvCxnSpPr>
          <p:nvPr/>
        </p:nvCxnSpPr>
        <p:spPr>
          <a:xfrm>
            <a:off x="9841183" y="3805177"/>
            <a:ext cx="10173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Rectangle: Rounded Corners 7">
            <a:extLst>
              <a:ext uri="{FF2B5EF4-FFF2-40B4-BE49-F238E27FC236}">
                <a16:creationId xmlns:a16="http://schemas.microsoft.com/office/drawing/2014/main" id="{81932048-3CB3-1C9B-ADC3-C90C2977A585}"/>
              </a:ext>
            </a:extLst>
          </p:cNvPr>
          <p:cNvSpPr/>
          <p:nvPr/>
        </p:nvSpPr>
        <p:spPr>
          <a:xfrm>
            <a:off x="6250042" y="4520176"/>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周辺観光</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情報の表示</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82" name="Rectangle: Rounded Corners 7">
            <a:extLst>
              <a:ext uri="{FF2B5EF4-FFF2-40B4-BE49-F238E27FC236}">
                <a16:creationId xmlns:a16="http://schemas.microsoft.com/office/drawing/2014/main" id="{284F4203-1D7C-C2D1-CA6D-30994E9CCE75}"/>
              </a:ext>
            </a:extLst>
          </p:cNvPr>
          <p:cNvSpPr/>
          <p:nvPr/>
        </p:nvSpPr>
        <p:spPr>
          <a:xfrm>
            <a:off x="3796111" y="4516965"/>
            <a:ext cx="1046722" cy="612931"/>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リアルタイム</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チャット</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Tree>
    <p:extLst>
      <p:ext uri="{BB962C8B-B14F-4D97-AF65-F5344CB8AC3E}">
        <p14:creationId xmlns:p14="http://schemas.microsoft.com/office/powerpoint/2010/main" val="62639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8FF9DB-25A8-D286-4B06-1CC5CA560471}"/>
              </a:ext>
            </a:extLst>
          </p:cNvPr>
          <p:cNvSpPr>
            <a:spLocks noGrp="1"/>
          </p:cNvSpPr>
          <p:nvPr>
            <p:ph type="body" sz="quarter" idx="10"/>
          </p:nvPr>
        </p:nvSpPr>
        <p:spPr/>
        <p:txBody>
          <a:bodyPr/>
          <a:lstStyle/>
          <a:p>
            <a:r>
              <a:rPr kumimoji="1" lang="ja-JP" altLang="en-US" dirty="0"/>
              <a:t>補足 </a:t>
            </a:r>
            <a:r>
              <a:rPr kumimoji="1" lang="en-US" altLang="ja-JP" dirty="0"/>
              <a:t>: </a:t>
            </a:r>
            <a:r>
              <a:rPr kumimoji="1" lang="ja-JP" altLang="en-US" dirty="0"/>
              <a:t>ユーザーストーリーマッピングに正解はない</a:t>
            </a:r>
          </a:p>
        </p:txBody>
      </p:sp>
      <p:sp>
        <p:nvSpPr>
          <p:cNvPr id="5" name="テキスト ボックス 4">
            <a:extLst>
              <a:ext uri="{FF2B5EF4-FFF2-40B4-BE49-F238E27FC236}">
                <a16:creationId xmlns:a16="http://schemas.microsoft.com/office/drawing/2014/main" id="{7ABF9D99-7320-2AE5-CF7B-DCF48B5E66B0}"/>
              </a:ext>
            </a:extLst>
          </p:cNvPr>
          <p:cNvSpPr txBox="1"/>
          <p:nvPr/>
        </p:nvSpPr>
        <p:spPr>
          <a:xfrm>
            <a:off x="214589" y="953467"/>
            <a:ext cx="11762821" cy="646331"/>
          </a:xfrm>
          <a:prstGeom prst="rect">
            <a:avLst/>
          </a:prstGeom>
          <a:noFill/>
        </p:spPr>
        <p:txBody>
          <a:bodyPr wrap="square" rtlCol="0">
            <a:spAutoFit/>
          </a:bodyPr>
          <a:lstStyle/>
          <a:p>
            <a:r>
              <a:rPr lang="ja-JP" altLang="en-US" dirty="0"/>
              <a:t>フォーマットに明確な決まりはありません。例えば、以下のようにユーザーストーリーを追加し、</a:t>
            </a:r>
            <a:br>
              <a:rPr lang="en-US" altLang="ja-JP" dirty="0"/>
            </a:br>
            <a:r>
              <a:rPr lang="ja-JP" altLang="en-US" dirty="0"/>
              <a:t>提供価値もならべて検討した方がやりやすいなど、模索してみてください。</a:t>
            </a:r>
            <a:endParaRPr kumimoji="1" lang="ja-JP" altLang="en-US" b="1" dirty="0">
              <a:solidFill>
                <a:srgbClr val="C00000"/>
              </a:solidFill>
              <a:latin typeface="Hiragino Kaku Gothic Pro W3" panose="020B0300000000000000" pitchFamily="34" charset="-128"/>
              <a:ea typeface="Hiragino Kaku Gothic Pro W3" panose="020B0300000000000000" pitchFamily="34" charset="-128"/>
            </a:endParaRPr>
          </a:p>
        </p:txBody>
      </p:sp>
      <p:grpSp>
        <p:nvGrpSpPr>
          <p:cNvPr id="8" name="グループ化 7">
            <a:extLst>
              <a:ext uri="{FF2B5EF4-FFF2-40B4-BE49-F238E27FC236}">
                <a16:creationId xmlns:a16="http://schemas.microsoft.com/office/drawing/2014/main" id="{B16E527B-C495-33C2-E084-21E1A3E62025}"/>
              </a:ext>
            </a:extLst>
          </p:cNvPr>
          <p:cNvGrpSpPr/>
          <p:nvPr/>
        </p:nvGrpSpPr>
        <p:grpSpPr>
          <a:xfrm>
            <a:off x="2241758" y="1722802"/>
            <a:ext cx="7708484" cy="4783994"/>
            <a:chOff x="1856334" y="1572503"/>
            <a:chExt cx="8479332" cy="5262393"/>
          </a:xfrm>
        </p:grpSpPr>
        <p:pic>
          <p:nvPicPr>
            <p:cNvPr id="4" name="図 3">
              <a:extLst>
                <a:ext uri="{FF2B5EF4-FFF2-40B4-BE49-F238E27FC236}">
                  <a16:creationId xmlns:a16="http://schemas.microsoft.com/office/drawing/2014/main" id="{424B0272-8473-54D7-70C1-ACC9EB95DFA3}"/>
                </a:ext>
              </a:extLst>
            </p:cNvPr>
            <p:cNvPicPr>
              <a:picLocks noChangeAspect="1"/>
            </p:cNvPicPr>
            <p:nvPr/>
          </p:nvPicPr>
          <p:blipFill>
            <a:blip r:embed="rId2"/>
            <a:stretch>
              <a:fillRect/>
            </a:stretch>
          </p:blipFill>
          <p:spPr>
            <a:xfrm>
              <a:off x="1856334" y="1572503"/>
              <a:ext cx="8479332" cy="5262393"/>
            </a:xfrm>
            <a:prstGeom prst="rect">
              <a:avLst/>
            </a:prstGeom>
          </p:spPr>
        </p:pic>
        <p:pic>
          <p:nvPicPr>
            <p:cNvPr id="7" name="図 6">
              <a:extLst>
                <a:ext uri="{FF2B5EF4-FFF2-40B4-BE49-F238E27FC236}">
                  <a16:creationId xmlns:a16="http://schemas.microsoft.com/office/drawing/2014/main" id="{849FBB59-94B4-9E29-2E31-75366DF0FE17}"/>
                </a:ext>
              </a:extLst>
            </p:cNvPr>
            <p:cNvPicPr>
              <a:picLocks noChangeAspect="1"/>
            </p:cNvPicPr>
            <p:nvPr/>
          </p:nvPicPr>
          <p:blipFill>
            <a:blip r:embed="rId3"/>
            <a:stretch>
              <a:fillRect/>
            </a:stretch>
          </p:blipFill>
          <p:spPr>
            <a:xfrm>
              <a:off x="1894434" y="2197100"/>
              <a:ext cx="8240166" cy="2864972"/>
            </a:xfrm>
            <a:prstGeom prst="rect">
              <a:avLst/>
            </a:prstGeom>
          </p:spPr>
        </p:pic>
      </p:grpSp>
    </p:spTree>
    <p:extLst>
      <p:ext uri="{BB962C8B-B14F-4D97-AF65-F5344CB8AC3E}">
        <p14:creationId xmlns:p14="http://schemas.microsoft.com/office/powerpoint/2010/main" val="3059448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3"/>
          <a:stretch>
            <a:fillRect/>
          </a:stretch>
        </p:blipFill>
        <p:spPr>
          <a:xfrm>
            <a:off x="0" y="-638337"/>
            <a:ext cx="12202010" cy="8134673"/>
          </a:xfrm>
          <a:prstGeom prst="rect">
            <a:avLst/>
          </a:prstGeom>
        </p:spPr>
      </p:pic>
      <p:sp>
        <p:nvSpPr>
          <p:cNvPr id="6" name="正方形/長方形 5">
            <a:extLst>
              <a:ext uri="{FF2B5EF4-FFF2-40B4-BE49-F238E27FC236}">
                <a16:creationId xmlns:a16="http://schemas.microsoft.com/office/drawing/2014/main" id="{3EA7FF4F-9074-1E0C-DD27-9C98F320E8E4}"/>
              </a:ext>
            </a:extLst>
          </p:cNvPr>
          <p:cNvSpPr/>
          <p:nvPr/>
        </p:nvSpPr>
        <p:spPr>
          <a:xfrm>
            <a:off x="1" y="0"/>
            <a:ext cx="12202010"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Yu Gothic UI Light" panose="020B0300000000000000" pitchFamily="50" charset="-128"/>
              <a:ea typeface="Yu Gothic UI Light" panose="020B0300000000000000" pitchFamily="50" charset="-128"/>
            </a:endParaRPr>
          </a:p>
        </p:txBody>
      </p:sp>
      <p:sp>
        <p:nvSpPr>
          <p:cNvPr id="21" name="テキスト ボックス 20">
            <a:extLst>
              <a:ext uri="{FF2B5EF4-FFF2-40B4-BE49-F238E27FC236}">
                <a16:creationId xmlns:a16="http://schemas.microsoft.com/office/drawing/2014/main" id="{09D1FB90-7A6A-F162-5E3A-7286D441D15A}"/>
              </a:ext>
            </a:extLst>
          </p:cNvPr>
          <p:cNvSpPr txBox="1"/>
          <p:nvPr/>
        </p:nvSpPr>
        <p:spPr>
          <a:xfrm>
            <a:off x="987764" y="2479939"/>
            <a:ext cx="10216471" cy="2097378"/>
          </a:xfrm>
          <a:prstGeom prst="rect">
            <a:avLst/>
          </a:prstGeom>
          <a:noFill/>
        </p:spPr>
        <p:txBody>
          <a:bodyPr wrap="square" rtlCol="0" anchor="ctr">
            <a:noAutofit/>
          </a:bodyPr>
          <a:lstStyle/>
          <a:p>
            <a:pPr algn="ctr">
              <a:spcBef>
                <a:spcPts val="200"/>
              </a:spcBef>
            </a:pPr>
            <a:r>
              <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Challenge 5</a:t>
            </a:r>
          </a:p>
          <a:p>
            <a:pPr algn="ctr">
              <a:spcBef>
                <a:spcPts val="200"/>
              </a:spcBef>
            </a:pPr>
            <a:r>
              <a:rPr lang="ja-JP" altLang="en-US"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サービスブループリント</a:t>
            </a:r>
            <a:endPar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endParaRPr>
          </a:p>
        </p:txBody>
      </p:sp>
      <p:pic>
        <p:nvPicPr>
          <p:cNvPr id="7" name="図 6">
            <a:extLst>
              <a:ext uri="{FF2B5EF4-FFF2-40B4-BE49-F238E27FC236}">
                <a16:creationId xmlns:a16="http://schemas.microsoft.com/office/drawing/2014/main" id="{0CCBAB37-0780-E356-DD43-7B9639B47863}"/>
              </a:ext>
            </a:extLst>
          </p:cNvPr>
          <p:cNvPicPr>
            <a:picLocks noChangeAspect="1"/>
          </p:cNvPicPr>
          <p:nvPr/>
        </p:nvPicPr>
        <p:blipFill>
          <a:blip r:embed="rId4"/>
          <a:stretch>
            <a:fillRect/>
          </a:stretch>
        </p:blipFill>
        <p:spPr>
          <a:xfrm>
            <a:off x="4720082" y="787762"/>
            <a:ext cx="2751837" cy="906486"/>
          </a:xfrm>
          <a:prstGeom prst="rect">
            <a:avLst/>
          </a:prstGeom>
        </p:spPr>
      </p:pic>
    </p:spTree>
    <p:extLst>
      <p:ext uri="{BB962C8B-B14F-4D97-AF65-F5344CB8AC3E}">
        <p14:creationId xmlns:p14="http://schemas.microsoft.com/office/powerpoint/2010/main" val="349624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707AD-AC16-B51B-FE41-60A3AFC08FB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0A03C9-18A4-B021-35FB-F928C1A2F609}"/>
              </a:ext>
            </a:extLst>
          </p:cNvPr>
          <p:cNvSpPr>
            <a:spLocks noGrp="1"/>
          </p:cNvSpPr>
          <p:nvPr>
            <p:ph type="body" sz="quarter" idx="10"/>
          </p:nvPr>
        </p:nvSpPr>
        <p:spPr/>
        <p:txBody>
          <a:bodyPr/>
          <a:lstStyle/>
          <a:p>
            <a:r>
              <a:rPr kumimoji="1" lang="ja-JP" altLang="en-US" dirty="0"/>
              <a:t>サービスブループリントとは</a:t>
            </a:r>
          </a:p>
        </p:txBody>
      </p:sp>
      <p:sp>
        <p:nvSpPr>
          <p:cNvPr id="3" name="テキスト ボックス 2">
            <a:extLst>
              <a:ext uri="{FF2B5EF4-FFF2-40B4-BE49-F238E27FC236}">
                <a16:creationId xmlns:a16="http://schemas.microsoft.com/office/drawing/2014/main" id="{F8052A48-5EB0-3B8F-44FE-57FC2404F70A}"/>
              </a:ext>
            </a:extLst>
          </p:cNvPr>
          <p:cNvSpPr txBox="1"/>
          <p:nvPr/>
        </p:nvSpPr>
        <p:spPr>
          <a:xfrm>
            <a:off x="214589" y="953467"/>
            <a:ext cx="11762821" cy="646331"/>
          </a:xfrm>
          <a:prstGeom prst="rect">
            <a:avLst/>
          </a:prstGeom>
          <a:noFill/>
        </p:spPr>
        <p:txBody>
          <a:bodyPr wrap="square" rtlCol="0">
            <a:spAutoFit/>
          </a:bodyPr>
          <a:lstStyle/>
          <a:p>
            <a:r>
              <a:rPr lang="ja-JP" altLang="en-US" dirty="0"/>
              <a:t>顧客がサービスを体験する際の全体的なプロセス（流れ）を視覚化した設計図のようなもの。これにより、顧客と企業のやり取り（タッチポイント）や、サービス提供の背後にあるバックエンドのプロセスが明確になる</a:t>
            </a:r>
            <a:endParaRPr kumimoji="1"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pic>
        <p:nvPicPr>
          <p:cNvPr id="4" name="Picture 4">
            <a:extLst>
              <a:ext uri="{FF2B5EF4-FFF2-40B4-BE49-F238E27FC236}">
                <a16:creationId xmlns:a16="http://schemas.microsoft.com/office/drawing/2014/main" id="{4938D741-0CCC-C1E4-BF16-A3571856BD27}"/>
              </a:ext>
            </a:extLst>
          </p:cNvPr>
          <p:cNvPicPr>
            <a:picLocks noChangeAspect="1"/>
          </p:cNvPicPr>
          <p:nvPr/>
        </p:nvPicPr>
        <p:blipFill>
          <a:blip r:embed="rId2"/>
          <a:stretch>
            <a:fillRect/>
          </a:stretch>
        </p:blipFill>
        <p:spPr>
          <a:xfrm>
            <a:off x="2115432" y="1736259"/>
            <a:ext cx="7574697" cy="4792937"/>
          </a:xfrm>
          <a:prstGeom prst="rect">
            <a:avLst/>
          </a:prstGeom>
          <a:ln>
            <a:solidFill>
              <a:schemeClr val="tx1"/>
            </a:solidFill>
          </a:ln>
        </p:spPr>
      </p:pic>
    </p:spTree>
    <p:extLst>
      <p:ext uri="{BB962C8B-B14F-4D97-AF65-F5344CB8AC3E}">
        <p14:creationId xmlns:p14="http://schemas.microsoft.com/office/powerpoint/2010/main" val="920651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387CE6-6161-3010-E2C0-A3DFC1AE771E}"/>
              </a:ext>
            </a:extLst>
          </p:cNvPr>
          <p:cNvSpPr>
            <a:spLocks noGrp="1"/>
          </p:cNvSpPr>
          <p:nvPr>
            <p:ph type="body" sz="quarter" idx="10"/>
          </p:nvPr>
        </p:nvSpPr>
        <p:spPr/>
        <p:txBody>
          <a:bodyPr/>
          <a:lstStyle/>
          <a:p>
            <a:r>
              <a:rPr kumimoji="1" lang="ja-JP" altLang="en-US" dirty="0"/>
              <a:t>サービスブループリントを作成する目的・メリット</a:t>
            </a:r>
          </a:p>
        </p:txBody>
      </p:sp>
      <p:sp>
        <p:nvSpPr>
          <p:cNvPr id="7" name="テキスト ボックス 6">
            <a:extLst>
              <a:ext uri="{FF2B5EF4-FFF2-40B4-BE49-F238E27FC236}">
                <a16:creationId xmlns:a16="http://schemas.microsoft.com/office/drawing/2014/main" id="{7DF24B15-CC14-FDFC-ED5F-103FE25CA382}"/>
              </a:ext>
            </a:extLst>
          </p:cNvPr>
          <p:cNvSpPr txBox="1"/>
          <p:nvPr/>
        </p:nvSpPr>
        <p:spPr>
          <a:xfrm>
            <a:off x="214589" y="953467"/>
            <a:ext cx="11762821" cy="646331"/>
          </a:xfrm>
          <a:prstGeom prst="rect">
            <a:avLst/>
          </a:prstGeom>
          <a:noFill/>
        </p:spPr>
        <p:txBody>
          <a:bodyPr wrap="square" rtlCol="0">
            <a:spAutoFit/>
          </a:bodyPr>
          <a:lstStyle/>
          <a:p>
            <a:r>
              <a:rPr lang="ja-JP" altLang="en-US" i="0" dirty="0">
                <a:effectLst/>
                <a:latin typeface="Hiragino Kaku Gothic Pro W3" panose="020B0300000000000000" pitchFamily="34" charset="-128"/>
                <a:ea typeface="Hiragino Kaku Gothic Pro W3" panose="020B0300000000000000" pitchFamily="34" charset="-128"/>
              </a:rPr>
              <a:t>ユーザーストーリーを作成することで、立場の異なるステークホルダーが、</a:t>
            </a:r>
            <a:r>
              <a:rPr lang="ja-JP" altLang="en-US" dirty="0">
                <a:latin typeface="Hiragino Kaku Gothic Pro W3" panose="020B0300000000000000" pitchFamily="34" charset="-128"/>
                <a:ea typeface="Hiragino Kaku Gothic Pro W3" panose="020B0300000000000000" pitchFamily="34" charset="-128"/>
              </a:rPr>
              <a:t>ペルソナへの「提供価値」という共有言語を使用することで、より建設的な議論を可能にし、</a:t>
            </a:r>
            <a:r>
              <a:rPr lang="ja-JP" altLang="en-US" i="0" dirty="0">
                <a:effectLst/>
                <a:latin typeface="Hiragino Kaku Gothic Pro W3" panose="020B0300000000000000" pitchFamily="34" charset="-128"/>
                <a:ea typeface="Hiragino Kaku Gothic Pro W3" panose="020B0300000000000000" pitchFamily="34" charset="-128"/>
              </a:rPr>
              <a:t>意思決定の質を向上させる</a:t>
            </a:r>
            <a:endParaRPr lang="en-US" altLang="ja-JP" i="0" dirty="0">
              <a:effectLst/>
              <a:latin typeface="Hiragino Kaku Gothic Pro W3" panose="020B0300000000000000" pitchFamily="34" charset="-128"/>
              <a:ea typeface="Hiragino Kaku Gothic Pro W3" panose="020B0300000000000000" pitchFamily="34" charset="-128"/>
            </a:endParaRPr>
          </a:p>
        </p:txBody>
      </p:sp>
      <p:grpSp>
        <p:nvGrpSpPr>
          <p:cNvPr id="4" name="グループ化 3">
            <a:extLst>
              <a:ext uri="{FF2B5EF4-FFF2-40B4-BE49-F238E27FC236}">
                <a16:creationId xmlns:a16="http://schemas.microsoft.com/office/drawing/2014/main" id="{F8F5E269-E302-D1AE-AA25-D6D8BF1568B2}"/>
              </a:ext>
            </a:extLst>
          </p:cNvPr>
          <p:cNvGrpSpPr/>
          <p:nvPr/>
        </p:nvGrpSpPr>
        <p:grpSpPr>
          <a:xfrm>
            <a:off x="107295" y="1650196"/>
            <a:ext cx="11977410" cy="5118904"/>
            <a:chOff x="107295" y="1650196"/>
            <a:chExt cx="11977410" cy="4127400"/>
          </a:xfrm>
        </p:grpSpPr>
        <p:sp>
          <p:nvSpPr>
            <p:cNvPr id="3" name="正方形/長方形 2">
              <a:extLst>
                <a:ext uri="{FF2B5EF4-FFF2-40B4-BE49-F238E27FC236}">
                  <a16:creationId xmlns:a16="http://schemas.microsoft.com/office/drawing/2014/main" id="{99E9123B-5F70-D90D-180A-EA42BB14B932}"/>
                </a:ext>
              </a:extLst>
            </p:cNvPr>
            <p:cNvSpPr/>
            <p:nvPr/>
          </p:nvSpPr>
          <p:spPr>
            <a:xfrm>
              <a:off x="107295" y="1650196"/>
              <a:ext cx="2719110" cy="10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ユーザー体験と</a:t>
              </a:r>
              <a:endParaRPr lang="en-US" altLang="ja-JP" b="1" dirty="0"/>
            </a:p>
            <a:p>
              <a:pPr algn="ctr"/>
              <a:r>
                <a:rPr lang="ja-JP" altLang="en-US" b="1" dirty="0"/>
                <a:t>内部プロセスの接続</a:t>
              </a:r>
              <a:endParaRPr lang="en-US" altLang="ja-JP" b="1" dirty="0"/>
            </a:p>
          </p:txBody>
        </p:sp>
        <p:sp>
          <p:nvSpPr>
            <p:cNvPr id="9" name="正方形/長方形 8">
              <a:extLst>
                <a:ext uri="{FF2B5EF4-FFF2-40B4-BE49-F238E27FC236}">
                  <a16:creationId xmlns:a16="http://schemas.microsoft.com/office/drawing/2014/main" id="{43A94BCC-2587-E3E0-A68B-991F03BE504B}"/>
                </a:ext>
              </a:extLst>
            </p:cNvPr>
            <p:cNvSpPr/>
            <p:nvPr/>
          </p:nvSpPr>
          <p:spPr>
            <a:xfrm>
              <a:off x="107295" y="2688291"/>
              <a:ext cx="2719110" cy="10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共通認識の構築</a:t>
              </a:r>
              <a:endParaRPr kumimoji="1" lang="ja-JP" altLang="en-US"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FABC88C1-3FE5-07A9-E350-D0E6D5622B13}"/>
                </a:ext>
              </a:extLst>
            </p:cNvPr>
            <p:cNvSpPr/>
            <p:nvPr/>
          </p:nvSpPr>
          <p:spPr>
            <a:xfrm>
              <a:off x="107295" y="3729591"/>
              <a:ext cx="2719110" cy="10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サービス設計の</a:t>
              </a:r>
              <a:endParaRPr lang="en-US" altLang="ja-JP" b="1" dirty="0"/>
            </a:p>
            <a:p>
              <a:pPr algn="ctr"/>
              <a:r>
                <a:rPr lang="ja-JP" altLang="en-US" b="1" dirty="0"/>
                <a:t>一貫性確保</a:t>
              </a:r>
              <a:endParaRPr kumimoji="1" lang="ja-JP" altLang="en-US"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3D238351-B61C-8897-D37C-E25FEAEA1E21}"/>
                </a:ext>
              </a:extLst>
            </p:cNvPr>
            <p:cNvSpPr/>
            <p:nvPr/>
          </p:nvSpPr>
          <p:spPr>
            <a:xfrm>
              <a:off x="2887280" y="1650196"/>
              <a:ext cx="9197425" cy="1006705"/>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フロントエンドとバックエンドの関連性を明確に示すことができる</a:t>
              </a:r>
              <a:endParaRPr kumimoji="0" lang="en-US" altLang="ja-JP" sz="1600" b="1" dirty="0">
                <a:solidFill>
                  <a:schemeClr val="tx1"/>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dirty="0">
                  <a:solidFill>
                    <a:schemeClr val="tx1"/>
                  </a:solidFill>
                  <a:latin typeface="Arial" panose="020B0604020202020204" pitchFamily="34" charset="0"/>
                </a:rPr>
                <a:t>ユーザーとの</a:t>
              </a:r>
              <a:r>
                <a:rPr kumimoji="0" lang="ja-JP" altLang="en-US" sz="1600" b="1" i="0" u="none" strike="noStrike" cap="none" normalizeH="0" baseline="0" dirty="0">
                  <a:ln>
                    <a:noFill/>
                  </a:ln>
                  <a:solidFill>
                    <a:schemeClr val="tx1"/>
                  </a:solidFill>
                  <a:effectLst/>
                  <a:latin typeface="Arial" panose="020B0604020202020204" pitchFamily="34" charset="0"/>
                </a:rPr>
                <a:t>接点だけでなく、それを支える内部活動も含めて全体像を把握できる</a:t>
              </a:r>
              <a:endParaRPr kumimoji="0" lang="en-US" altLang="ja-JP" sz="1600" b="1" dirty="0">
                <a:solidFill>
                  <a:schemeClr val="tx1"/>
                </a:solidFill>
                <a:latin typeface="Arial" panose="020B0604020202020204" pitchFamily="34" charset="0"/>
              </a:endParaRPr>
            </a:p>
          </p:txBody>
        </p:sp>
        <p:sp>
          <p:nvSpPr>
            <p:cNvPr id="15" name="正方形/長方形 14">
              <a:extLst>
                <a:ext uri="{FF2B5EF4-FFF2-40B4-BE49-F238E27FC236}">
                  <a16:creationId xmlns:a16="http://schemas.microsoft.com/office/drawing/2014/main" id="{0C7B8B08-145D-4A18-8168-E371B2251F7C}"/>
                </a:ext>
              </a:extLst>
            </p:cNvPr>
            <p:cNvSpPr/>
            <p:nvPr/>
          </p:nvSpPr>
          <p:spPr>
            <a:xfrm>
              <a:off x="2887280" y="2688291"/>
              <a:ext cx="9197425" cy="1006705"/>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dirty="0">
                  <a:solidFill>
                    <a:schemeClr val="tx1"/>
                  </a:solidFill>
                  <a:latin typeface="Arial" panose="020B0604020202020204" pitchFamily="34" charset="0"/>
                </a:rPr>
                <a:t>チーム内</a:t>
              </a:r>
              <a:r>
                <a:rPr kumimoji="0" lang="ja-JP" altLang="en-US" sz="1600" b="1" i="0" u="none" strike="noStrike" cap="none" normalizeH="0" baseline="0" dirty="0">
                  <a:ln>
                    <a:noFill/>
                  </a:ln>
                  <a:solidFill>
                    <a:schemeClr val="tx1"/>
                  </a:solidFill>
                  <a:effectLst/>
                  <a:latin typeface="Arial" panose="020B0604020202020204" pitchFamily="34" charset="0"/>
                </a:rPr>
                <a:t>（</a:t>
              </a:r>
              <a:r>
                <a:rPr kumimoji="0" lang="en-US" altLang="ja-JP" sz="1600" b="1" i="0" u="none" strike="noStrike" cap="none" normalizeH="0" baseline="0" dirty="0" err="1">
                  <a:ln>
                    <a:noFill/>
                  </a:ln>
                  <a:solidFill>
                    <a:schemeClr val="tx1"/>
                  </a:solidFill>
                  <a:effectLst/>
                  <a:latin typeface="Arial" panose="020B0604020202020204" pitchFamily="34" charset="0"/>
                </a:rPr>
                <a:t>Pdm</a:t>
              </a:r>
              <a:r>
                <a:rPr kumimoji="0" lang="ja-JP" altLang="en-US" sz="1600" b="1" i="0" u="none" strike="noStrike" cap="none" normalizeH="0" baseline="0" dirty="0">
                  <a:ln>
                    <a:noFill/>
                  </a:ln>
                  <a:solidFill>
                    <a:schemeClr val="tx1"/>
                  </a:solidFill>
                  <a:effectLst/>
                  <a:latin typeface="Arial" panose="020B0604020202020204" pitchFamily="34" charset="0"/>
                </a:rPr>
                <a:t>／フロントエンド</a:t>
              </a:r>
              <a:r>
                <a:rPr kumimoji="0" lang="ja-JP" altLang="en-US" sz="1600" b="1" dirty="0">
                  <a:solidFill>
                    <a:schemeClr val="tx1"/>
                  </a:solidFill>
                  <a:latin typeface="Arial" panose="020B0604020202020204" pitchFamily="34" charset="0"/>
                </a:rPr>
                <a:t>／</a:t>
              </a:r>
              <a:r>
                <a:rPr kumimoji="0" lang="ja-JP" altLang="en-US" sz="1600" b="1" i="0" u="none" strike="noStrike" cap="none" normalizeH="0" baseline="0" dirty="0">
                  <a:ln>
                    <a:noFill/>
                  </a:ln>
                  <a:solidFill>
                    <a:schemeClr val="tx1"/>
                  </a:solidFill>
                  <a:effectLst/>
                  <a:latin typeface="Arial" panose="020B0604020202020204" pitchFamily="34" charset="0"/>
                </a:rPr>
                <a:t>バックエンド担当など）が同じ図を見ながら議論でき、</a:t>
              </a:r>
              <a:br>
                <a:rPr kumimoji="0" lang="en-US" altLang="ja-JP" sz="1600" b="1" i="0" u="none" strike="noStrike" cap="none" normalizeH="0" baseline="0" dirty="0">
                  <a:ln>
                    <a:noFill/>
                  </a:ln>
                  <a:solidFill>
                    <a:schemeClr val="tx1"/>
                  </a:solidFill>
                  <a:effectLst/>
                  <a:latin typeface="Arial" panose="020B0604020202020204" pitchFamily="34" charset="0"/>
                </a:rPr>
              </a:br>
              <a:r>
                <a:rPr kumimoji="0" lang="ja-JP" altLang="en-US" sz="1600" b="1" i="0" u="none" strike="noStrike" cap="none" normalizeH="0" baseline="0" dirty="0">
                  <a:ln>
                    <a:noFill/>
                  </a:ln>
                  <a:solidFill>
                    <a:schemeClr val="tx1"/>
                  </a:solidFill>
                  <a:effectLst/>
                  <a:latin typeface="Arial" panose="020B0604020202020204" pitchFamily="34" charset="0"/>
                </a:rPr>
                <a:t>コミュニケーションを効率化できる</a:t>
              </a:r>
              <a:endParaRPr kumimoji="0" lang="en-US" altLang="ja-JP" sz="1600" b="1" dirty="0">
                <a:solidFill>
                  <a:schemeClr val="tx1"/>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顧客体験に影響を与える内部プロセスの問題点を発見できる</a:t>
              </a:r>
              <a:endParaRPr kumimoji="0" lang="en-US" altLang="ja-JP" sz="1600" b="1" i="0" u="none" strike="noStrike" cap="none" normalizeH="0" baseline="0" dirty="0">
                <a:ln>
                  <a:noFill/>
                </a:ln>
                <a:solidFill>
                  <a:schemeClr val="tx1"/>
                </a:solidFill>
                <a:effectLst/>
                <a:latin typeface="Arial" panose="020B0604020202020204" pitchFamily="34" charset="0"/>
              </a:endParaRPr>
            </a:p>
          </p:txBody>
        </p:sp>
        <p:sp>
          <p:nvSpPr>
            <p:cNvPr id="18" name="正方形/長方形 17">
              <a:extLst>
                <a:ext uri="{FF2B5EF4-FFF2-40B4-BE49-F238E27FC236}">
                  <a16:creationId xmlns:a16="http://schemas.microsoft.com/office/drawing/2014/main" id="{8840E7D5-5166-3684-75EC-33B1AD119316}"/>
                </a:ext>
              </a:extLst>
            </p:cNvPr>
            <p:cNvSpPr/>
            <p:nvPr/>
          </p:nvSpPr>
          <p:spPr>
            <a:xfrm>
              <a:off x="2887280" y="3729591"/>
              <a:ext cx="9197425" cy="1006705"/>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ジャーニー全体を通した一貫性のあるサービス設計が可能になる</a:t>
              </a:r>
              <a:endParaRPr kumimoji="0" lang="en-US" altLang="ja-JP" sz="1600" b="1" dirty="0">
                <a:solidFill>
                  <a:schemeClr val="tx1"/>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各接点間の移行をスムーズにするための要件を明確にできる</a:t>
              </a:r>
              <a:endParaRPr kumimoji="0" lang="en-US" altLang="ja-JP" sz="1600" b="1" i="0" u="none" strike="noStrike" cap="none" normalizeH="0" baseline="0" dirty="0">
                <a:ln>
                  <a:noFill/>
                </a:ln>
                <a:solidFill>
                  <a:schemeClr val="tx1"/>
                </a:solidFill>
                <a:effectLst/>
                <a:latin typeface="Arial" panose="020B0604020202020204" pitchFamily="34" charset="0"/>
              </a:endParaRPr>
            </a:p>
          </p:txBody>
        </p:sp>
        <p:sp>
          <p:nvSpPr>
            <p:cNvPr id="22" name="正方形/長方形 21">
              <a:extLst>
                <a:ext uri="{FF2B5EF4-FFF2-40B4-BE49-F238E27FC236}">
                  <a16:creationId xmlns:a16="http://schemas.microsoft.com/office/drawing/2014/main" id="{A5BBC894-CE8D-DE05-9CB3-E35E56FDC452}"/>
                </a:ext>
              </a:extLst>
            </p:cNvPr>
            <p:cNvSpPr/>
            <p:nvPr/>
          </p:nvSpPr>
          <p:spPr>
            <a:xfrm>
              <a:off x="107295" y="4770891"/>
              <a:ext cx="2719110" cy="10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リソースの最適配分</a:t>
              </a:r>
              <a:endParaRPr kumimoji="1" lang="ja-JP" altLang="en-US"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3" name="正方形/長方形 22">
              <a:extLst>
                <a:ext uri="{FF2B5EF4-FFF2-40B4-BE49-F238E27FC236}">
                  <a16:creationId xmlns:a16="http://schemas.microsoft.com/office/drawing/2014/main" id="{B501C804-5188-6C23-3EC8-7FBC8F15F580}"/>
                </a:ext>
              </a:extLst>
            </p:cNvPr>
            <p:cNvSpPr/>
            <p:nvPr/>
          </p:nvSpPr>
          <p:spPr>
            <a:xfrm>
              <a:off x="2887280" y="4770891"/>
              <a:ext cx="9197425" cy="1006705"/>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顧客体験に直結する重要なバックステージプロセスに適切なリソースを配分できる</a:t>
              </a:r>
              <a:endParaRPr kumimoji="0" lang="en-US" altLang="ja-JP" sz="16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過剰な業務プロセスや冗長なシステムを特定し、効率化できる</a:t>
              </a:r>
              <a:endParaRPr kumimoji="0" lang="en-US" altLang="ja-JP" sz="1600" b="1" dirty="0">
                <a:solidFill>
                  <a:schemeClr val="tx1"/>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人的リソースとシステムリソースの最適なバランスを検討できる</a:t>
              </a:r>
              <a:endParaRPr kumimoji="0" lang="en-US" altLang="ja-JP" sz="1600" b="1"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455602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FDD17E-2117-AFC0-2EAB-E604CD7C87AE}"/>
              </a:ext>
            </a:extLst>
          </p:cNvPr>
          <p:cNvSpPr/>
          <p:nvPr/>
        </p:nvSpPr>
        <p:spPr>
          <a:xfrm>
            <a:off x="-23978" y="0"/>
            <a:ext cx="12215977" cy="6858000"/>
          </a:xfrm>
          <a:prstGeom prst="rect">
            <a:avLst/>
          </a:prstGeom>
          <a:solidFill>
            <a:srgbClr val="92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 name="テキスト プレースホルダー 1">
            <a:extLst>
              <a:ext uri="{FF2B5EF4-FFF2-40B4-BE49-F238E27FC236}">
                <a16:creationId xmlns:a16="http://schemas.microsoft.com/office/drawing/2014/main" id="{C472144F-DA16-28B2-D756-B12AE329D3AD}"/>
              </a:ext>
            </a:extLst>
          </p:cNvPr>
          <p:cNvSpPr>
            <a:spLocks noGrp="1"/>
          </p:cNvSpPr>
          <p:nvPr>
            <p:ph type="body" sz="quarter" idx="10"/>
          </p:nvPr>
        </p:nvSpPr>
        <p:spPr>
          <a:xfrm>
            <a:off x="180724" y="296613"/>
            <a:ext cx="11762821" cy="489099"/>
          </a:xfrm>
        </p:spPr>
        <p:txBody>
          <a:bodyPr lIns="91440" tIns="45720" rIns="91440" bIns="45720" anchor="t"/>
          <a:lstStyle/>
          <a:p>
            <a:pPr algn="ctr"/>
            <a:r>
              <a:rPr lang="ja-JP" altLang="en-US" sz="2000" dirty="0">
                <a:solidFill>
                  <a:schemeClr val="bg1"/>
                </a:solidFill>
                <a:latin typeface="Yu Gothic UI Light"/>
                <a:ea typeface="Yu Gothic UI Light"/>
              </a:rPr>
              <a:t>カスタマージャーニー </a:t>
            </a:r>
            <a:r>
              <a:rPr lang="en-US" altLang="ja-JP" sz="2000" dirty="0">
                <a:solidFill>
                  <a:schemeClr val="bg1"/>
                </a:solidFill>
                <a:latin typeface="Yu Gothic UI Light"/>
                <a:ea typeface="Yu Gothic UI Light"/>
              </a:rPr>
              <a:t>(</a:t>
            </a:r>
            <a:r>
              <a:rPr lang="ja-JP" altLang="en-US" sz="2000" dirty="0">
                <a:solidFill>
                  <a:schemeClr val="bg1"/>
                </a:solidFill>
                <a:latin typeface="Yu Gothic UI Light"/>
                <a:ea typeface="Yu Gothic UI Light"/>
              </a:rPr>
              <a:t>基本テンプレート例</a:t>
            </a:r>
            <a:r>
              <a:rPr lang="en-US" altLang="ja-JP" sz="2000" dirty="0">
                <a:solidFill>
                  <a:schemeClr val="bg1"/>
                </a:solidFill>
                <a:latin typeface="Yu Gothic UI Light"/>
                <a:ea typeface="Yu Gothic UI Light"/>
              </a:rPr>
              <a:t>)</a:t>
            </a:r>
            <a:endParaRPr lang="en-US" altLang="ja-JP" sz="2000" dirty="0">
              <a:solidFill>
                <a:schemeClr val="bg1"/>
              </a:solidFill>
              <a:latin typeface="Yu Gothic UI Light" panose="020B0300000000000000" pitchFamily="50" charset="-128"/>
              <a:ea typeface="Yu Gothic UI Light" panose="020B0300000000000000" pitchFamily="50" charset="-128"/>
            </a:endParaRPr>
          </a:p>
        </p:txBody>
      </p:sp>
      <p:graphicFrame>
        <p:nvGraphicFramePr>
          <p:cNvPr id="5" name="Table 4">
            <a:extLst>
              <a:ext uri="{FF2B5EF4-FFF2-40B4-BE49-F238E27FC236}">
                <a16:creationId xmlns:a16="http://schemas.microsoft.com/office/drawing/2014/main" id="{8236F090-EF96-DD28-9711-7801464DDF03}"/>
              </a:ext>
            </a:extLst>
          </p:cNvPr>
          <p:cNvGraphicFramePr>
            <a:graphicFrameLocks noGrp="1"/>
          </p:cNvGraphicFramePr>
          <p:nvPr/>
        </p:nvGraphicFramePr>
        <p:xfrm>
          <a:off x="180724" y="785713"/>
          <a:ext cx="11835067" cy="5774575"/>
        </p:xfrm>
        <a:graphic>
          <a:graphicData uri="http://schemas.openxmlformats.org/drawingml/2006/table">
            <a:tbl>
              <a:tblPr>
                <a:effectLst>
                  <a:outerShdw blurRad="50800" dist="38100" dir="2700000" algn="tl" rotWithShape="0">
                    <a:prstClr val="black">
                      <a:alpha val="40000"/>
                    </a:prstClr>
                  </a:outerShdw>
                </a:effectLst>
              </a:tblPr>
              <a:tblGrid>
                <a:gridCol w="1005139">
                  <a:extLst>
                    <a:ext uri="{9D8B030D-6E8A-4147-A177-3AD203B41FA5}">
                      <a16:colId xmlns:a16="http://schemas.microsoft.com/office/drawing/2014/main" val="1184435700"/>
                    </a:ext>
                  </a:extLst>
                </a:gridCol>
                <a:gridCol w="2707482">
                  <a:extLst>
                    <a:ext uri="{9D8B030D-6E8A-4147-A177-3AD203B41FA5}">
                      <a16:colId xmlns:a16="http://schemas.microsoft.com/office/drawing/2014/main" val="719009147"/>
                    </a:ext>
                  </a:extLst>
                </a:gridCol>
                <a:gridCol w="2707482">
                  <a:extLst>
                    <a:ext uri="{9D8B030D-6E8A-4147-A177-3AD203B41FA5}">
                      <a16:colId xmlns:a16="http://schemas.microsoft.com/office/drawing/2014/main" val="158344635"/>
                    </a:ext>
                  </a:extLst>
                </a:gridCol>
                <a:gridCol w="2707482">
                  <a:extLst>
                    <a:ext uri="{9D8B030D-6E8A-4147-A177-3AD203B41FA5}">
                      <a16:colId xmlns:a16="http://schemas.microsoft.com/office/drawing/2014/main" val="948491974"/>
                    </a:ext>
                  </a:extLst>
                </a:gridCol>
                <a:gridCol w="2707482">
                  <a:extLst>
                    <a:ext uri="{9D8B030D-6E8A-4147-A177-3AD203B41FA5}">
                      <a16:colId xmlns:a16="http://schemas.microsoft.com/office/drawing/2014/main" val="734865250"/>
                    </a:ext>
                  </a:extLst>
                </a:gridCol>
              </a:tblGrid>
              <a:tr h="402295">
                <a:tc>
                  <a:txBody>
                    <a:bodyPr/>
                    <a:lstStyle/>
                    <a:p>
                      <a:pPr algn="ctr"/>
                      <a:r>
                        <a:rPr lang="ja-JP" altLang="en-US" sz="1100" dirty="0">
                          <a:latin typeface="Yu Gothic UI Light" panose="020B0300000000000000" pitchFamily="50" charset="-128"/>
                          <a:ea typeface="Yu Gothic UI Light" panose="020B0300000000000000" pitchFamily="50" charset="-128"/>
                        </a:rPr>
                        <a:t>フェーズ</a:t>
                      </a:r>
                      <a:endParaRPr lang="en-US" sz="1100" dirty="0">
                        <a:latin typeface="Yu Gothic UI Light" panose="020B0300000000000000" pitchFamily="50" charset="-128"/>
                        <a:ea typeface="Yu Gothic UI Light" panose="020B0300000000000000" pitchFamily="50" charset="-128"/>
                      </a:endParaRPr>
                    </a:p>
                  </a:txBody>
                  <a:tcPr anchor="ctr">
                    <a:lnL w="12700" cmpd="sng">
                      <a:noFill/>
                      <a:prstDash val="solid"/>
                    </a:lnL>
                    <a:lnR w="6350" cap="flat" cmpd="sng" algn="ctr">
                      <a:solidFill>
                        <a:schemeClr val="tx1"/>
                      </a:solidFill>
                      <a:prstDash val="solid"/>
                      <a:round/>
                      <a:headEnd type="none" w="med" len="med"/>
                      <a:tailEnd type="none" w="med" len="med"/>
                    </a:lnR>
                    <a:lnT w="12700" cmpd="sng">
                      <a:noFill/>
                      <a:prstDash val="soli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ja-JP" altLang="en-US" sz="1100" dirty="0">
                          <a:latin typeface="Yu Gothic UI Light" panose="020B0300000000000000" pitchFamily="50" charset="-128"/>
                          <a:ea typeface="Yu Gothic UI Light" panose="020B0300000000000000" pitchFamily="50" charset="-128"/>
                        </a:rPr>
                        <a:t>①認知</a:t>
                      </a:r>
                      <a:endParaRPr lang="en-US" sz="1100" dirty="0">
                        <a:latin typeface="Yu Gothic UI Light" panose="020B0300000000000000" pitchFamily="50" charset="-128"/>
                        <a:ea typeface="Yu Gothic UI Light" panose="020B0300000000000000" pitchFamily="50" charset="-128"/>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r>
                        <a:rPr lang="ja-JP" altLang="en-US" sz="1100" dirty="0">
                          <a:latin typeface="Yu Gothic UI Light" panose="020B0300000000000000" pitchFamily="50" charset="-128"/>
                          <a:ea typeface="Yu Gothic UI Light" panose="020B0300000000000000" pitchFamily="50" charset="-128"/>
                        </a:rPr>
                        <a:t>②興味・関心</a:t>
                      </a:r>
                      <a:endParaRPr lang="en-US" sz="1100" dirty="0">
                        <a:latin typeface="Yu Gothic UI Light" panose="020B0300000000000000" pitchFamily="50" charset="-128"/>
                        <a:ea typeface="Yu Gothic UI Light" panose="020B0300000000000000" pitchFamily="50" charset="-128"/>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a:r>
                        <a:rPr lang="ja-JP" altLang="en-US" sz="1100" dirty="0">
                          <a:latin typeface="Yu Gothic UI Light" panose="020B0300000000000000" pitchFamily="50" charset="-128"/>
                          <a:ea typeface="Yu Gothic UI Light" panose="020B0300000000000000" pitchFamily="50" charset="-128"/>
                        </a:rPr>
                        <a:t>③比較・検討</a:t>
                      </a:r>
                      <a:endParaRPr lang="en-US" sz="1100" dirty="0">
                        <a:latin typeface="Yu Gothic UI Light" panose="020B0300000000000000" pitchFamily="50" charset="-128"/>
                        <a:ea typeface="Yu Gothic UI Light" panose="020B0300000000000000" pitchFamily="50" charset="-128"/>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ja-JP" altLang="en-US" sz="1100" dirty="0">
                          <a:latin typeface="Yu Gothic UI Light" panose="020B0300000000000000" pitchFamily="50" charset="-128"/>
                          <a:ea typeface="Yu Gothic UI Light" panose="020B0300000000000000" pitchFamily="50" charset="-128"/>
                        </a:rPr>
                        <a:t>④行動</a:t>
                      </a:r>
                      <a:endParaRPr lang="en-US" sz="1100" dirty="0">
                        <a:latin typeface="Yu Gothic UI Light" panose="020B0300000000000000" pitchFamily="50" charset="-128"/>
                        <a:ea typeface="Yu Gothic UI Light" panose="020B0300000000000000" pitchFamily="50" charset="-128"/>
                      </a:endParaRPr>
                    </a:p>
                  </a:txBody>
                  <a:tcPr anchor="ctr">
                    <a:lnL w="6350" cap="flat" cmpd="sng" algn="ctr">
                      <a:solidFill>
                        <a:schemeClr val="tx1"/>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611542394"/>
                  </a:ext>
                </a:extLst>
              </a:tr>
              <a:tr h="1343070">
                <a:tc>
                  <a:txBody>
                    <a:bodyPr/>
                    <a:lstStyle/>
                    <a:p>
                      <a:pPr algn="ctr"/>
                      <a:r>
                        <a:rPr lang="ja-JP" altLang="en-US" sz="1100" dirty="0">
                          <a:latin typeface="Yu Gothic UI Light" panose="020B0300000000000000" pitchFamily="50" charset="-128"/>
                          <a:ea typeface="Yu Gothic UI Light" panose="020B0300000000000000" pitchFamily="50" charset="-128"/>
                        </a:rPr>
                        <a:t>タッチポイント</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774135"/>
                  </a:ext>
                </a:extLst>
              </a:tr>
              <a:tr h="1343070">
                <a:tc>
                  <a:txBody>
                    <a:bodyPr/>
                    <a:lstStyle/>
                    <a:p>
                      <a:pPr algn="ctr"/>
                      <a:r>
                        <a:rPr lang="ja-JP" altLang="en-US" sz="1100" dirty="0">
                          <a:latin typeface="Yu Gothic UI Light" panose="020B0300000000000000" pitchFamily="50" charset="-128"/>
                          <a:ea typeface="Yu Gothic UI Light" panose="020B0300000000000000" pitchFamily="50" charset="-128"/>
                        </a:rPr>
                        <a:t>行動</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011259"/>
                  </a:ext>
                </a:extLst>
              </a:tr>
              <a:tr h="1343070">
                <a:tc>
                  <a:txBody>
                    <a:bodyPr/>
                    <a:lstStyle/>
                    <a:p>
                      <a:pPr algn="ctr"/>
                      <a:r>
                        <a:rPr lang="ja-JP" altLang="en-US" sz="1100" dirty="0">
                          <a:latin typeface="Yu Gothic UI Light" panose="020B0300000000000000" pitchFamily="50" charset="-128"/>
                          <a:ea typeface="Yu Gothic UI Light" panose="020B0300000000000000" pitchFamily="50" charset="-128"/>
                        </a:rPr>
                        <a:t>思考・感情</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4464332"/>
                  </a:ext>
                </a:extLst>
              </a:tr>
              <a:tr h="1343070">
                <a:tc>
                  <a:txBody>
                    <a:bodyPr/>
                    <a:lstStyle/>
                    <a:p>
                      <a:pPr algn="ctr"/>
                      <a:r>
                        <a:rPr lang="ja-JP" altLang="en-US" sz="1100" dirty="0">
                          <a:latin typeface="Yu Gothic UI Light" panose="020B0300000000000000" pitchFamily="50" charset="-128"/>
                          <a:ea typeface="Yu Gothic UI Light" panose="020B0300000000000000" pitchFamily="50" charset="-128"/>
                        </a:rPr>
                        <a:t>施策</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8677655"/>
                  </a:ext>
                </a:extLst>
              </a:tr>
            </a:tbl>
          </a:graphicData>
        </a:graphic>
      </p:graphicFrame>
      <p:pic>
        <p:nvPicPr>
          <p:cNvPr id="2" name="Picture 14">
            <a:extLst>
              <a:ext uri="{FF2B5EF4-FFF2-40B4-BE49-F238E27FC236}">
                <a16:creationId xmlns:a16="http://schemas.microsoft.com/office/drawing/2014/main" id="{F9A6C084-A3AB-AC33-282E-3169EA477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2871" y="0"/>
            <a:ext cx="1999129" cy="99956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4" name="テキスト プレースホルダー 1">
            <a:extLst>
              <a:ext uri="{FF2B5EF4-FFF2-40B4-BE49-F238E27FC236}">
                <a16:creationId xmlns:a16="http://schemas.microsoft.com/office/drawing/2014/main" id="{276E86F5-F83E-6D3B-14DF-2CE176FFF341}"/>
              </a:ext>
            </a:extLst>
          </p:cNvPr>
          <p:cNvSpPr txBox="1">
            <a:spLocks/>
          </p:cNvSpPr>
          <p:nvPr/>
        </p:nvSpPr>
        <p:spPr>
          <a:xfrm>
            <a:off x="7081413" y="801"/>
            <a:ext cx="3407271" cy="369332"/>
          </a:xfrm>
          <a:prstGeom prst="rect">
            <a:avLst/>
          </a:prstGeom>
        </p:spPr>
        <p:txBody>
          <a:bodyPr lIns="91440" tIns="45720" rIns="91440" bIns="4572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1" sz="2800" b="1" i="0" kern="1200">
                <a:solidFill>
                  <a:srgbClr val="525252"/>
                </a:solidFill>
                <a:latin typeface="Hiragino Kaku Gothic Pro W6" panose="020B0300000000000000" pitchFamily="34" charset="-128"/>
                <a:ea typeface="Hiragino Kaku Gothic Pro W6" panose="020B0300000000000000" pitchFamily="34"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srgbClr val="525252"/>
                </a:solidFill>
                <a:effectLst/>
                <a:uLnTx/>
                <a:uFillTx/>
                <a:latin typeface="Yu Gothic UI Light"/>
                <a:ea typeface="Yu Gothic UI Light"/>
                <a:cs typeface="+mn-cs"/>
              </a:rPr>
              <a:t>AIDMA / AISAS / AARRR…</a:t>
            </a:r>
          </a:p>
        </p:txBody>
      </p:sp>
      <p:sp>
        <p:nvSpPr>
          <p:cNvPr id="6" name="正方形/長方形 5">
            <a:extLst>
              <a:ext uri="{FF2B5EF4-FFF2-40B4-BE49-F238E27FC236}">
                <a16:creationId xmlns:a16="http://schemas.microsoft.com/office/drawing/2014/main" id="{58587F67-CD5E-578C-7B22-168976568970}"/>
              </a:ext>
            </a:extLst>
          </p:cNvPr>
          <p:cNvSpPr/>
          <p:nvPr/>
        </p:nvSpPr>
        <p:spPr>
          <a:xfrm>
            <a:off x="93912" y="2464307"/>
            <a:ext cx="11917364" cy="1476757"/>
          </a:xfrm>
          <a:prstGeom prst="rect">
            <a:avLst/>
          </a:prstGeom>
          <a:noFill/>
          <a:ln w="38100">
            <a:solidFill>
              <a:srgbClr val="C00000"/>
            </a:solid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39792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FDD17E-2117-AFC0-2EAB-E604CD7C87AE}"/>
              </a:ext>
            </a:extLst>
          </p:cNvPr>
          <p:cNvSpPr/>
          <p:nvPr/>
        </p:nvSpPr>
        <p:spPr>
          <a:xfrm>
            <a:off x="-23978" y="0"/>
            <a:ext cx="12215977" cy="6858000"/>
          </a:xfrm>
          <a:prstGeom prst="rect">
            <a:avLst/>
          </a:prstGeom>
          <a:solidFill>
            <a:srgbClr val="92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 name="テキスト プレースホルダー 1">
            <a:extLst>
              <a:ext uri="{FF2B5EF4-FFF2-40B4-BE49-F238E27FC236}">
                <a16:creationId xmlns:a16="http://schemas.microsoft.com/office/drawing/2014/main" id="{C472144F-DA16-28B2-D756-B12AE329D3AD}"/>
              </a:ext>
            </a:extLst>
          </p:cNvPr>
          <p:cNvSpPr>
            <a:spLocks noGrp="1"/>
          </p:cNvSpPr>
          <p:nvPr>
            <p:ph type="body" sz="quarter" idx="10"/>
          </p:nvPr>
        </p:nvSpPr>
        <p:spPr>
          <a:xfrm>
            <a:off x="180724" y="296613"/>
            <a:ext cx="11762821" cy="489099"/>
          </a:xfrm>
        </p:spPr>
        <p:txBody>
          <a:bodyPr lIns="91440" tIns="45720" rIns="91440" bIns="45720" anchor="t"/>
          <a:lstStyle/>
          <a:p>
            <a:pPr algn="ctr"/>
            <a:r>
              <a:rPr lang="ja-JP" altLang="en-US" sz="2000" dirty="0">
                <a:solidFill>
                  <a:schemeClr val="bg1"/>
                </a:solidFill>
                <a:latin typeface="Yu Gothic UI Light"/>
                <a:ea typeface="Yu Gothic UI Light"/>
              </a:rPr>
              <a:t>サービスブループリント 基本テンプレート例</a:t>
            </a:r>
          </a:p>
        </p:txBody>
      </p:sp>
      <p:graphicFrame>
        <p:nvGraphicFramePr>
          <p:cNvPr id="2" name="Table 1">
            <a:extLst>
              <a:ext uri="{FF2B5EF4-FFF2-40B4-BE49-F238E27FC236}">
                <a16:creationId xmlns:a16="http://schemas.microsoft.com/office/drawing/2014/main" id="{1D4B4252-D1D9-B0BA-B47B-015A7F226806}"/>
              </a:ext>
            </a:extLst>
          </p:cNvPr>
          <p:cNvGraphicFramePr>
            <a:graphicFrameLocks noGrp="1"/>
          </p:cNvGraphicFramePr>
          <p:nvPr>
            <p:extLst>
              <p:ext uri="{D42A27DB-BD31-4B8C-83A1-F6EECF244321}">
                <p14:modId xmlns:p14="http://schemas.microsoft.com/office/powerpoint/2010/main" val="2977109670"/>
              </p:ext>
            </p:extLst>
          </p:nvPr>
        </p:nvGraphicFramePr>
        <p:xfrm>
          <a:off x="180724" y="688932"/>
          <a:ext cx="11835067" cy="6050072"/>
        </p:xfrm>
        <a:graphic>
          <a:graphicData uri="http://schemas.openxmlformats.org/drawingml/2006/table">
            <a:tbl>
              <a:tblPr>
                <a:effectLst>
                  <a:outerShdw blurRad="50800" dist="38100" dir="2700000" algn="tl" rotWithShape="0">
                    <a:prstClr val="black">
                      <a:alpha val="40000"/>
                    </a:prstClr>
                  </a:outerShdw>
                </a:effectLst>
              </a:tblPr>
              <a:tblGrid>
                <a:gridCol w="1005139">
                  <a:extLst>
                    <a:ext uri="{9D8B030D-6E8A-4147-A177-3AD203B41FA5}">
                      <a16:colId xmlns:a16="http://schemas.microsoft.com/office/drawing/2014/main" val="1184435700"/>
                    </a:ext>
                  </a:extLst>
                </a:gridCol>
                <a:gridCol w="2707482">
                  <a:extLst>
                    <a:ext uri="{9D8B030D-6E8A-4147-A177-3AD203B41FA5}">
                      <a16:colId xmlns:a16="http://schemas.microsoft.com/office/drawing/2014/main" val="719009147"/>
                    </a:ext>
                  </a:extLst>
                </a:gridCol>
                <a:gridCol w="2707482">
                  <a:extLst>
                    <a:ext uri="{9D8B030D-6E8A-4147-A177-3AD203B41FA5}">
                      <a16:colId xmlns:a16="http://schemas.microsoft.com/office/drawing/2014/main" val="158344635"/>
                    </a:ext>
                  </a:extLst>
                </a:gridCol>
                <a:gridCol w="2707482">
                  <a:extLst>
                    <a:ext uri="{9D8B030D-6E8A-4147-A177-3AD203B41FA5}">
                      <a16:colId xmlns:a16="http://schemas.microsoft.com/office/drawing/2014/main" val="948491974"/>
                    </a:ext>
                  </a:extLst>
                </a:gridCol>
                <a:gridCol w="2707482">
                  <a:extLst>
                    <a:ext uri="{9D8B030D-6E8A-4147-A177-3AD203B41FA5}">
                      <a16:colId xmlns:a16="http://schemas.microsoft.com/office/drawing/2014/main" val="734865250"/>
                    </a:ext>
                  </a:extLst>
                </a:gridCol>
              </a:tblGrid>
              <a:tr h="278344">
                <a:tc>
                  <a:txBody>
                    <a:bodyPr/>
                    <a:lstStyle/>
                    <a:p>
                      <a:pPr algn="ct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r>
                        <a:rPr lang="ja-JP" altLang="en-US" sz="1100" dirty="0">
                          <a:latin typeface="Yu Gothic UI Light" panose="020B0300000000000000" pitchFamily="50" charset="-128"/>
                          <a:ea typeface="Yu Gothic UI Light" panose="020B0300000000000000" pitchFamily="50" charset="-128"/>
                        </a:rPr>
                        <a:t>時間軸</a:t>
                      </a: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endParaRPr lang="en-US" sz="1100" dirty="0">
                        <a:latin typeface="Yu Gothic UI Light" panose="020B0300000000000000" pitchFamily="50" charset="-128"/>
                        <a:ea typeface="Yu Gothic UI Light" panose="020B0300000000000000"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DFDF"/>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3273149"/>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カスタマー</a:t>
                      </a:r>
                      <a:endParaRPr lang="en-US" altLang="ja-JP" sz="1100" dirty="0">
                        <a:latin typeface="Yu Gothic UI Light" panose="020B0300000000000000" pitchFamily="50" charset="-128"/>
                        <a:ea typeface="Yu Gothic UI Light" panose="020B0300000000000000" pitchFamily="50" charset="-128"/>
                      </a:endParaRPr>
                    </a:p>
                    <a:p>
                      <a:pPr algn="ctr"/>
                      <a:r>
                        <a:rPr lang="ja-JP" altLang="en-US" sz="1100" dirty="0">
                          <a:latin typeface="Yu Gothic UI Light" panose="020B0300000000000000" pitchFamily="50" charset="-128"/>
                          <a:ea typeface="Yu Gothic UI Light" panose="020B0300000000000000" pitchFamily="50" charset="-128"/>
                        </a:rPr>
                        <a:t>アクション</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rgbClr val="E3E14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774135"/>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フロントステージアクション</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14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011259"/>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バックステージ</a:t>
                      </a:r>
                      <a:endParaRPr lang="en-US" altLang="ja-JP" sz="1100" dirty="0">
                        <a:latin typeface="Yu Gothic UI Light" panose="020B0300000000000000" pitchFamily="50" charset="-128"/>
                        <a:ea typeface="Yu Gothic UI Light" panose="020B0300000000000000" pitchFamily="50" charset="-128"/>
                      </a:endParaRPr>
                    </a:p>
                    <a:p>
                      <a:pPr algn="ctr"/>
                      <a:r>
                        <a:rPr lang="ja-JP" altLang="en-US" sz="1100" dirty="0">
                          <a:latin typeface="Yu Gothic UI Light" panose="020B0300000000000000" pitchFamily="50" charset="-128"/>
                          <a:ea typeface="Yu Gothic UI Light" panose="020B0300000000000000" pitchFamily="50" charset="-128"/>
                        </a:rPr>
                        <a:t>アクション</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4464332"/>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プロセス</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8677655"/>
                  </a:ext>
                </a:extLst>
              </a:tr>
            </a:tbl>
          </a:graphicData>
        </a:graphic>
      </p:graphicFrame>
      <p:grpSp>
        <p:nvGrpSpPr>
          <p:cNvPr id="5" name="グループ化 4">
            <a:extLst>
              <a:ext uri="{FF2B5EF4-FFF2-40B4-BE49-F238E27FC236}">
                <a16:creationId xmlns:a16="http://schemas.microsoft.com/office/drawing/2014/main" id="{AC0C6BB4-B155-D2A3-B856-489394E03D57}"/>
              </a:ext>
            </a:extLst>
          </p:cNvPr>
          <p:cNvGrpSpPr/>
          <p:nvPr/>
        </p:nvGrpSpPr>
        <p:grpSpPr>
          <a:xfrm>
            <a:off x="1331856" y="1171768"/>
            <a:ext cx="9658873" cy="5357523"/>
            <a:chOff x="1331856" y="1171768"/>
            <a:chExt cx="5392803" cy="5357523"/>
          </a:xfrm>
        </p:grpSpPr>
        <p:sp>
          <p:nvSpPr>
            <p:cNvPr id="8" name="Rectangle: Rounded Corners 7">
              <a:extLst>
                <a:ext uri="{FF2B5EF4-FFF2-40B4-BE49-F238E27FC236}">
                  <a16:creationId xmlns:a16="http://schemas.microsoft.com/office/drawing/2014/main" id="{D7874869-37E9-84AD-524E-C0DA34E26E4E}"/>
                </a:ext>
              </a:extLst>
            </p:cNvPr>
            <p:cNvSpPr/>
            <p:nvPr/>
          </p:nvSpPr>
          <p:spPr>
            <a:xfrm>
              <a:off x="13318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9" name="Rectangle: Rounded Corners 8">
              <a:extLst>
                <a:ext uri="{FF2B5EF4-FFF2-40B4-BE49-F238E27FC236}">
                  <a16:creationId xmlns:a16="http://schemas.microsoft.com/office/drawing/2014/main" id="{E3593C29-4EA1-6BFB-2A9C-10E444187885}"/>
                </a:ext>
              </a:extLst>
            </p:cNvPr>
            <p:cNvSpPr/>
            <p:nvPr/>
          </p:nvSpPr>
          <p:spPr>
            <a:xfrm>
              <a:off x="13318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0" name="Rectangle: Rounded Corners 9">
              <a:extLst>
                <a:ext uri="{FF2B5EF4-FFF2-40B4-BE49-F238E27FC236}">
                  <a16:creationId xmlns:a16="http://schemas.microsoft.com/office/drawing/2014/main" id="{2FA9D209-C12A-245E-1900-3A0EE6C0D773}"/>
                </a:ext>
              </a:extLst>
            </p:cNvPr>
            <p:cNvSpPr/>
            <p:nvPr/>
          </p:nvSpPr>
          <p:spPr>
            <a:xfrm>
              <a:off x="13318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1" name="Rectangle: Rounded Corners 10">
              <a:extLst>
                <a:ext uri="{FF2B5EF4-FFF2-40B4-BE49-F238E27FC236}">
                  <a16:creationId xmlns:a16="http://schemas.microsoft.com/office/drawing/2014/main" id="{60191E6A-D2F8-BB21-C124-7F951ABE1F5A}"/>
                </a:ext>
              </a:extLst>
            </p:cNvPr>
            <p:cNvSpPr/>
            <p:nvPr/>
          </p:nvSpPr>
          <p:spPr>
            <a:xfrm>
              <a:off x="13318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2" name="Rectangle: Rounded Corners 11">
              <a:extLst>
                <a:ext uri="{FF2B5EF4-FFF2-40B4-BE49-F238E27FC236}">
                  <a16:creationId xmlns:a16="http://schemas.microsoft.com/office/drawing/2014/main" id="{919C0336-546C-0182-14A2-30A203055F96}"/>
                </a:ext>
              </a:extLst>
            </p:cNvPr>
            <p:cNvSpPr/>
            <p:nvPr/>
          </p:nvSpPr>
          <p:spPr>
            <a:xfrm>
              <a:off x="21161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3" name="Rectangle: Rounded Corners 12">
              <a:extLst>
                <a:ext uri="{FF2B5EF4-FFF2-40B4-BE49-F238E27FC236}">
                  <a16:creationId xmlns:a16="http://schemas.microsoft.com/office/drawing/2014/main" id="{6905785C-23FC-A5C0-C556-A006ED9BE67C}"/>
                </a:ext>
              </a:extLst>
            </p:cNvPr>
            <p:cNvSpPr/>
            <p:nvPr/>
          </p:nvSpPr>
          <p:spPr>
            <a:xfrm>
              <a:off x="21161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4" name="Rectangle: Rounded Corners 13">
              <a:extLst>
                <a:ext uri="{FF2B5EF4-FFF2-40B4-BE49-F238E27FC236}">
                  <a16:creationId xmlns:a16="http://schemas.microsoft.com/office/drawing/2014/main" id="{DE2E4ACA-0763-A797-B13F-6432FB22FE16}"/>
                </a:ext>
              </a:extLst>
            </p:cNvPr>
            <p:cNvSpPr/>
            <p:nvPr/>
          </p:nvSpPr>
          <p:spPr>
            <a:xfrm>
              <a:off x="21161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5" name="Rectangle: Rounded Corners 14">
              <a:extLst>
                <a:ext uri="{FF2B5EF4-FFF2-40B4-BE49-F238E27FC236}">
                  <a16:creationId xmlns:a16="http://schemas.microsoft.com/office/drawing/2014/main" id="{D23DEF0B-3904-E3E6-F8AB-8611E06711E3}"/>
                </a:ext>
              </a:extLst>
            </p:cNvPr>
            <p:cNvSpPr/>
            <p:nvPr/>
          </p:nvSpPr>
          <p:spPr>
            <a:xfrm>
              <a:off x="21161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6" name="Rectangle: Rounded Corners 15">
              <a:extLst>
                <a:ext uri="{FF2B5EF4-FFF2-40B4-BE49-F238E27FC236}">
                  <a16:creationId xmlns:a16="http://schemas.microsoft.com/office/drawing/2014/main" id="{BDA19C59-0BCB-8C3A-3E4F-6B900AD9002A}"/>
                </a:ext>
              </a:extLst>
            </p:cNvPr>
            <p:cNvSpPr/>
            <p:nvPr/>
          </p:nvSpPr>
          <p:spPr>
            <a:xfrm>
              <a:off x="29004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7" name="Rectangle: Rounded Corners 16">
              <a:extLst>
                <a:ext uri="{FF2B5EF4-FFF2-40B4-BE49-F238E27FC236}">
                  <a16:creationId xmlns:a16="http://schemas.microsoft.com/office/drawing/2014/main" id="{19904313-120A-17A8-3EB6-D1809D63763D}"/>
                </a:ext>
              </a:extLst>
            </p:cNvPr>
            <p:cNvSpPr/>
            <p:nvPr/>
          </p:nvSpPr>
          <p:spPr>
            <a:xfrm>
              <a:off x="29004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8" name="Rectangle: Rounded Corners 17">
              <a:extLst>
                <a:ext uri="{FF2B5EF4-FFF2-40B4-BE49-F238E27FC236}">
                  <a16:creationId xmlns:a16="http://schemas.microsoft.com/office/drawing/2014/main" id="{5D18B9ED-2F4F-0E7A-CD54-0F527671388D}"/>
                </a:ext>
              </a:extLst>
            </p:cNvPr>
            <p:cNvSpPr/>
            <p:nvPr/>
          </p:nvSpPr>
          <p:spPr>
            <a:xfrm>
              <a:off x="29004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19" name="Rectangle: Rounded Corners 18">
              <a:extLst>
                <a:ext uri="{FF2B5EF4-FFF2-40B4-BE49-F238E27FC236}">
                  <a16:creationId xmlns:a16="http://schemas.microsoft.com/office/drawing/2014/main" id="{831BE307-658A-9DAE-5DD2-6F9408653470}"/>
                </a:ext>
              </a:extLst>
            </p:cNvPr>
            <p:cNvSpPr/>
            <p:nvPr/>
          </p:nvSpPr>
          <p:spPr>
            <a:xfrm>
              <a:off x="29004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0" name="Rectangle: Rounded Corners 19">
              <a:extLst>
                <a:ext uri="{FF2B5EF4-FFF2-40B4-BE49-F238E27FC236}">
                  <a16:creationId xmlns:a16="http://schemas.microsoft.com/office/drawing/2014/main" id="{55D8379B-A104-1AFD-129A-0ED5CB51EB44}"/>
                </a:ext>
              </a:extLst>
            </p:cNvPr>
            <p:cNvSpPr/>
            <p:nvPr/>
          </p:nvSpPr>
          <p:spPr>
            <a:xfrm>
              <a:off x="36847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1" name="Rectangle: Rounded Corners 20">
              <a:extLst>
                <a:ext uri="{FF2B5EF4-FFF2-40B4-BE49-F238E27FC236}">
                  <a16:creationId xmlns:a16="http://schemas.microsoft.com/office/drawing/2014/main" id="{29E3FFD9-6C0C-57E8-5792-0F7AD6F47B43}"/>
                </a:ext>
              </a:extLst>
            </p:cNvPr>
            <p:cNvSpPr/>
            <p:nvPr/>
          </p:nvSpPr>
          <p:spPr>
            <a:xfrm>
              <a:off x="36847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2" name="Rectangle: Rounded Corners 21">
              <a:extLst>
                <a:ext uri="{FF2B5EF4-FFF2-40B4-BE49-F238E27FC236}">
                  <a16:creationId xmlns:a16="http://schemas.microsoft.com/office/drawing/2014/main" id="{1EA85611-16F9-652C-B991-AFCD7B3BD65C}"/>
                </a:ext>
              </a:extLst>
            </p:cNvPr>
            <p:cNvSpPr/>
            <p:nvPr/>
          </p:nvSpPr>
          <p:spPr>
            <a:xfrm>
              <a:off x="36847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3" name="Rectangle: Rounded Corners 22">
              <a:extLst>
                <a:ext uri="{FF2B5EF4-FFF2-40B4-BE49-F238E27FC236}">
                  <a16:creationId xmlns:a16="http://schemas.microsoft.com/office/drawing/2014/main" id="{72696E13-3D8B-0276-A2CB-9674BDB46BBF}"/>
                </a:ext>
              </a:extLst>
            </p:cNvPr>
            <p:cNvSpPr/>
            <p:nvPr/>
          </p:nvSpPr>
          <p:spPr>
            <a:xfrm>
              <a:off x="36847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4" name="Rectangle: Rounded Corners 23">
              <a:extLst>
                <a:ext uri="{FF2B5EF4-FFF2-40B4-BE49-F238E27FC236}">
                  <a16:creationId xmlns:a16="http://schemas.microsoft.com/office/drawing/2014/main" id="{1AEDD218-BDC5-62F7-2E78-B82E0B2B76CB}"/>
                </a:ext>
              </a:extLst>
            </p:cNvPr>
            <p:cNvSpPr/>
            <p:nvPr/>
          </p:nvSpPr>
          <p:spPr>
            <a:xfrm>
              <a:off x="44690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5" name="Rectangle: Rounded Corners 24">
              <a:extLst>
                <a:ext uri="{FF2B5EF4-FFF2-40B4-BE49-F238E27FC236}">
                  <a16:creationId xmlns:a16="http://schemas.microsoft.com/office/drawing/2014/main" id="{D2792B21-1593-9D1B-BD23-48AB366443FA}"/>
                </a:ext>
              </a:extLst>
            </p:cNvPr>
            <p:cNvSpPr/>
            <p:nvPr/>
          </p:nvSpPr>
          <p:spPr>
            <a:xfrm>
              <a:off x="44690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6" name="Rectangle: Rounded Corners 25">
              <a:extLst>
                <a:ext uri="{FF2B5EF4-FFF2-40B4-BE49-F238E27FC236}">
                  <a16:creationId xmlns:a16="http://schemas.microsoft.com/office/drawing/2014/main" id="{C56E3DF6-7AFA-26B2-358D-B81060F0BFF0}"/>
                </a:ext>
              </a:extLst>
            </p:cNvPr>
            <p:cNvSpPr/>
            <p:nvPr/>
          </p:nvSpPr>
          <p:spPr>
            <a:xfrm>
              <a:off x="44690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7" name="Rectangle: Rounded Corners 26">
              <a:extLst>
                <a:ext uri="{FF2B5EF4-FFF2-40B4-BE49-F238E27FC236}">
                  <a16:creationId xmlns:a16="http://schemas.microsoft.com/office/drawing/2014/main" id="{5E40E1A8-2CA9-B14B-0442-4AB6FE0F93EC}"/>
                </a:ext>
              </a:extLst>
            </p:cNvPr>
            <p:cNvSpPr/>
            <p:nvPr/>
          </p:nvSpPr>
          <p:spPr>
            <a:xfrm>
              <a:off x="44690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8" name="Rectangle: Rounded Corners 27">
              <a:extLst>
                <a:ext uri="{FF2B5EF4-FFF2-40B4-BE49-F238E27FC236}">
                  <a16:creationId xmlns:a16="http://schemas.microsoft.com/office/drawing/2014/main" id="{D8FE8742-C7C5-34D6-2E3B-8218EC32A28B}"/>
                </a:ext>
              </a:extLst>
            </p:cNvPr>
            <p:cNvSpPr/>
            <p:nvPr/>
          </p:nvSpPr>
          <p:spPr>
            <a:xfrm>
              <a:off x="52533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29" name="Rectangle: Rounded Corners 28">
              <a:extLst>
                <a:ext uri="{FF2B5EF4-FFF2-40B4-BE49-F238E27FC236}">
                  <a16:creationId xmlns:a16="http://schemas.microsoft.com/office/drawing/2014/main" id="{8CF89FB2-839D-BDB5-A62E-F3DB994653FB}"/>
                </a:ext>
              </a:extLst>
            </p:cNvPr>
            <p:cNvSpPr/>
            <p:nvPr/>
          </p:nvSpPr>
          <p:spPr>
            <a:xfrm>
              <a:off x="52533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30" name="Rectangle: Rounded Corners 29">
              <a:extLst>
                <a:ext uri="{FF2B5EF4-FFF2-40B4-BE49-F238E27FC236}">
                  <a16:creationId xmlns:a16="http://schemas.microsoft.com/office/drawing/2014/main" id="{8E052A0A-9533-AD16-F8C2-60A5F243DFB4}"/>
                </a:ext>
              </a:extLst>
            </p:cNvPr>
            <p:cNvSpPr/>
            <p:nvPr/>
          </p:nvSpPr>
          <p:spPr>
            <a:xfrm>
              <a:off x="52533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31" name="Rectangle: Rounded Corners 30">
              <a:extLst>
                <a:ext uri="{FF2B5EF4-FFF2-40B4-BE49-F238E27FC236}">
                  <a16:creationId xmlns:a16="http://schemas.microsoft.com/office/drawing/2014/main" id="{5C67BC8F-F8BE-C662-5D86-C67B8E5A91A9}"/>
                </a:ext>
              </a:extLst>
            </p:cNvPr>
            <p:cNvSpPr/>
            <p:nvPr/>
          </p:nvSpPr>
          <p:spPr>
            <a:xfrm>
              <a:off x="52533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32" name="Rectangle: Rounded Corners 31">
              <a:extLst>
                <a:ext uri="{FF2B5EF4-FFF2-40B4-BE49-F238E27FC236}">
                  <a16:creationId xmlns:a16="http://schemas.microsoft.com/office/drawing/2014/main" id="{FEF4C56F-898D-E109-2298-218B09E1075B}"/>
                </a:ext>
              </a:extLst>
            </p:cNvPr>
            <p:cNvSpPr/>
            <p:nvPr/>
          </p:nvSpPr>
          <p:spPr>
            <a:xfrm>
              <a:off x="60376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33" name="Rectangle: Rounded Corners 32">
              <a:extLst>
                <a:ext uri="{FF2B5EF4-FFF2-40B4-BE49-F238E27FC236}">
                  <a16:creationId xmlns:a16="http://schemas.microsoft.com/office/drawing/2014/main" id="{8C5E625C-7312-AD3C-571F-3AAF5EE87BB2}"/>
                </a:ext>
              </a:extLst>
            </p:cNvPr>
            <p:cNvSpPr/>
            <p:nvPr/>
          </p:nvSpPr>
          <p:spPr>
            <a:xfrm>
              <a:off x="60376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34" name="Rectangle: Rounded Corners 33">
              <a:extLst>
                <a:ext uri="{FF2B5EF4-FFF2-40B4-BE49-F238E27FC236}">
                  <a16:creationId xmlns:a16="http://schemas.microsoft.com/office/drawing/2014/main" id="{BC3D826A-A889-BA61-637D-E8B81011939A}"/>
                </a:ext>
              </a:extLst>
            </p:cNvPr>
            <p:cNvSpPr/>
            <p:nvPr/>
          </p:nvSpPr>
          <p:spPr>
            <a:xfrm>
              <a:off x="60376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sp>
          <p:nvSpPr>
            <p:cNvPr id="35" name="Rectangle: Rounded Corners 34">
              <a:extLst>
                <a:ext uri="{FF2B5EF4-FFF2-40B4-BE49-F238E27FC236}">
                  <a16:creationId xmlns:a16="http://schemas.microsoft.com/office/drawing/2014/main" id="{7C3ECC63-DB78-CFAB-3DFF-593701E4CAD6}"/>
                </a:ext>
              </a:extLst>
            </p:cNvPr>
            <p:cNvSpPr/>
            <p:nvPr/>
          </p:nvSpPr>
          <p:spPr>
            <a:xfrm>
              <a:off x="60376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XXX</a:t>
              </a:r>
            </a:p>
          </p:txBody>
        </p:sp>
      </p:grpSp>
      <p:sp>
        <p:nvSpPr>
          <p:cNvPr id="60" name="Arrow: Left 59">
            <a:extLst>
              <a:ext uri="{FF2B5EF4-FFF2-40B4-BE49-F238E27FC236}">
                <a16:creationId xmlns:a16="http://schemas.microsoft.com/office/drawing/2014/main" id="{3B77D7C8-197E-6174-FAFA-AE4F602FA9D6}"/>
              </a:ext>
            </a:extLst>
          </p:cNvPr>
          <p:cNvSpPr/>
          <p:nvPr/>
        </p:nvSpPr>
        <p:spPr>
          <a:xfrm>
            <a:off x="11241570" y="2106266"/>
            <a:ext cx="735093" cy="586405"/>
          </a:xfrm>
          <a:prstGeom prst="leftArrow">
            <a:avLst>
              <a:gd name="adj1" fmla="val 50000"/>
              <a:gd name="adj2" fmla="val 36268"/>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顧客との</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やりとり</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1" name="Arrow: Left 60">
            <a:extLst>
              <a:ext uri="{FF2B5EF4-FFF2-40B4-BE49-F238E27FC236}">
                <a16:creationId xmlns:a16="http://schemas.microsoft.com/office/drawing/2014/main" id="{3DF0C56A-4140-024D-3CD4-85ABF70DE6DB}"/>
              </a:ext>
            </a:extLst>
          </p:cNvPr>
          <p:cNvSpPr/>
          <p:nvPr/>
        </p:nvSpPr>
        <p:spPr>
          <a:xfrm>
            <a:off x="11241570" y="3555073"/>
            <a:ext cx="735093" cy="586405"/>
          </a:xfrm>
          <a:prstGeom prst="leftArrow">
            <a:avLst>
              <a:gd name="adj1" fmla="val 50000"/>
              <a:gd name="adj2" fmla="val 35212"/>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顧客から</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の見え方</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2" name="Arrow: Left 61">
            <a:extLst>
              <a:ext uri="{FF2B5EF4-FFF2-40B4-BE49-F238E27FC236}">
                <a16:creationId xmlns:a16="http://schemas.microsoft.com/office/drawing/2014/main" id="{C969A9F2-CA54-516E-A037-A9DAB25B7A43}"/>
              </a:ext>
            </a:extLst>
          </p:cNvPr>
          <p:cNvSpPr/>
          <p:nvPr/>
        </p:nvSpPr>
        <p:spPr>
          <a:xfrm>
            <a:off x="11241570" y="4997364"/>
            <a:ext cx="735093" cy="586405"/>
          </a:xfrm>
          <a:prstGeom prst="leftArrow">
            <a:avLst>
              <a:gd name="adj1" fmla="val 50000"/>
              <a:gd name="adj2" fmla="val 40493"/>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内部的な</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やりとり</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3" name="正方形/長方形 62">
            <a:extLst>
              <a:ext uri="{FF2B5EF4-FFF2-40B4-BE49-F238E27FC236}">
                <a16:creationId xmlns:a16="http://schemas.microsoft.com/office/drawing/2014/main" id="{C672B82E-4C33-71DD-9749-1020423E1FB4}"/>
              </a:ext>
            </a:extLst>
          </p:cNvPr>
          <p:cNvSpPr/>
          <p:nvPr/>
        </p:nvSpPr>
        <p:spPr>
          <a:xfrm>
            <a:off x="176208" y="1038343"/>
            <a:ext cx="11026233" cy="1208693"/>
          </a:xfrm>
          <a:prstGeom prst="rect">
            <a:avLst/>
          </a:prstGeom>
          <a:noFill/>
          <a:ln w="38100">
            <a:solidFill>
              <a:srgbClr val="C00000"/>
            </a:solid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4" name="正方形/長方形 63">
            <a:extLst>
              <a:ext uri="{FF2B5EF4-FFF2-40B4-BE49-F238E27FC236}">
                <a16:creationId xmlns:a16="http://schemas.microsoft.com/office/drawing/2014/main" id="{6BED6FD3-908E-DE12-D674-33B4278C1A90}"/>
              </a:ext>
            </a:extLst>
          </p:cNvPr>
          <p:cNvSpPr/>
          <p:nvPr/>
        </p:nvSpPr>
        <p:spPr>
          <a:xfrm>
            <a:off x="160468" y="757448"/>
            <a:ext cx="2519980" cy="254000"/>
          </a:xfrm>
          <a:prstGeom prst="rect">
            <a:avLst/>
          </a:prstGeom>
          <a:solidFill>
            <a:srgbClr val="C00000"/>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カスタマージャーニーから作成</a:t>
            </a:r>
          </a:p>
        </p:txBody>
      </p:sp>
    </p:spTree>
    <p:extLst>
      <p:ext uri="{BB962C8B-B14F-4D97-AF65-F5344CB8AC3E}">
        <p14:creationId xmlns:p14="http://schemas.microsoft.com/office/powerpoint/2010/main" val="24447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a:extLst>
              <a:ext uri="{FF2B5EF4-FFF2-40B4-BE49-F238E27FC236}">
                <a16:creationId xmlns:a16="http://schemas.microsoft.com/office/drawing/2014/main" id="{42389D7C-59CD-3400-CA4C-283409B1E80C}"/>
              </a:ext>
            </a:extLst>
          </p:cNvPr>
          <p:cNvPicPr>
            <a:picLocks noChangeAspect="1"/>
          </p:cNvPicPr>
          <p:nvPr/>
        </p:nvPicPr>
        <p:blipFill>
          <a:blip r:embed="rId3"/>
          <a:stretch>
            <a:fillRect/>
          </a:stretch>
        </p:blipFill>
        <p:spPr>
          <a:xfrm>
            <a:off x="8962980" y="5094877"/>
            <a:ext cx="2758560" cy="1626510"/>
          </a:xfrm>
          <a:prstGeom prst="roundRect">
            <a:avLst/>
          </a:prstGeom>
          <a:ln w="28575">
            <a:solidFill>
              <a:schemeClr val="accent6"/>
            </a:solidFill>
          </a:ln>
        </p:spPr>
      </p:pic>
      <p:pic>
        <p:nvPicPr>
          <p:cNvPr id="96" name="図 95">
            <a:extLst>
              <a:ext uri="{FF2B5EF4-FFF2-40B4-BE49-F238E27FC236}">
                <a16:creationId xmlns:a16="http://schemas.microsoft.com/office/drawing/2014/main" id="{C63F7C04-3568-17BD-03AF-01B41858CAFC}"/>
              </a:ext>
            </a:extLst>
          </p:cNvPr>
          <p:cNvPicPr>
            <a:picLocks noChangeAspect="1"/>
          </p:cNvPicPr>
          <p:nvPr/>
        </p:nvPicPr>
        <p:blipFill>
          <a:blip r:embed="rId4"/>
          <a:stretch>
            <a:fillRect/>
          </a:stretch>
        </p:blipFill>
        <p:spPr>
          <a:xfrm>
            <a:off x="538454" y="5027006"/>
            <a:ext cx="2796296" cy="1588558"/>
          </a:xfrm>
          <a:prstGeom prst="roundRect">
            <a:avLst/>
          </a:prstGeom>
          <a:ln w="28575">
            <a:solidFill>
              <a:srgbClr val="FF0000"/>
            </a:solidFill>
          </a:ln>
        </p:spPr>
      </p:pic>
      <p:sp>
        <p:nvSpPr>
          <p:cNvPr id="87" name="楕円 86">
            <a:extLst>
              <a:ext uri="{FF2B5EF4-FFF2-40B4-BE49-F238E27FC236}">
                <a16:creationId xmlns:a16="http://schemas.microsoft.com/office/drawing/2014/main" id="{FD3597D6-7A5C-9582-B926-286FE86F8FF3}"/>
              </a:ext>
            </a:extLst>
          </p:cNvPr>
          <p:cNvSpPr/>
          <p:nvPr/>
        </p:nvSpPr>
        <p:spPr>
          <a:xfrm>
            <a:off x="3460242" y="1351156"/>
            <a:ext cx="5271517" cy="5271517"/>
          </a:xfrm>
          <a:prstGeom prst="ellipse">
            <a:avLst/>
          </a:prstGeom>
          <a:solidFill>
            <a:srgbClr val="FFCC66">
              <a:alpha val="5098"/>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a:extLst>
              <a:ext uri="{FF2B5EF4-FFF2-40B4-BE49-F238E27FC236}">
                <a16:creationId xmlns:a16="http://schemas.microsoft.com/office/drawing/2014/main" id="{39DAB104-B362-2BCE-52CD-172803F72C1D}"/>
              </a:ext>
            </a:extLst>
          </p:cNvPr>
          <p:cNvSpPr>
            <a:spLocks noGrp="1"/>
          </p:cNvSpPr>
          <p:nvPr>
            <p:ph type="body" sz="quarter" idx="10"/>
          </p:nvPr>
        </p:nvSpPr>
        <p:spPr>
          <a:xfrm>
            <a:off x="214589" y="581367"/>
            <a:ext cx="11762821" cy="489099"/>
          </a:xfrm>
        </p:spPr>
        <p:txBody>
          <a:bodyPr/>
          <a:lstStyle/>
          <a:p>
            <a:pPr algn="ctr"/>
            <a:r>
              <a:rPr kumimoji="1" lang="en-US" altLang="ja-JP" sz="2400" b="0" dirty="0">
                <a:latin typeface="Yu Gothic UI Light" panose="020B0300000000000000" pitchFamily="50" charset="-128"/>
                <a:ea typeface="Yu Gothic UI Light" panose="020B0300000000000000" pitchFamily="50" charset="-128"/>
              </a:rPr>
              <a:t>Product Manager</a:t>
            </a:r>
            <a:r>
              <a:rPr kumimoji="1" lang="ja-JP" altLang="en-US" sz="2400" b="0">
                <a:latin typeface="Yu Gothic UI Light" panose="020B0300000000000000" pitchFamily="50" charset="-128"/>
                <a:ea typeface="Yu Gothic UI Light" panose="020B0300000000000000" pitchFamily="50" charset="-128"/>
              </a:rPr>
              <a:t>の役割</a:t>
            </a:r>
            <a:endParaRPr kumimoji="1" lang="en-US" altLang="ja-JP" sz="2400" b="0" dirty="0">
              <a:latin typeface="Yu Gothic UI Light" panose="020B0300000000000000" pitchFamily="50" charset="-128"/>
              <a:ea typeface="Yu Gothic UI Light" panose="020B0300000000000000" pitchFamily="50" charset="-128"/>
            </a:endParaRPr>
          </a:p>
        </p:txBody>
      </p:sp>
      <p:pic>
        <p:nvPicPr>
          <p:cNvPr id="11" name="図 10">
            <a:extLst>
              <a:ext uri="{FF2B5EF4-FFF2-40B4-BE49-F238E27FC236}">
                <a16:creationId xmlns:a16="http://schemas.microsoft.com/office/drawing/2014/main" id="{6FC7CB38-A740-2238-970C-118B7858219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938" y="19016"/>
            <a:ext cx="956930" cy="179424"/>
          </a:xfrm>
          <a:prstGeom prst="rect">
            <a:avLst/>
          </a:prstGeom>
        </p:spPr>
      </p:pic>
      <p:sp>
        <p:nvSpPr>
          <p:cNvPr id="30" name="楕円 29">
            <a:extLst>
              <a:ext uri="{FF2B5EF4-FFF2-40B4-BE49-F238E27FC236}">
                <a16:creationId xmlns:a16="http://schemas.microsoft.com/office/drawing/2014/main" id="{6F3B4C85-93E9-1724-7279-3091DF7E4B28}"/>
              </a:ext>
            </a:extLst>
          </p:cNvPr>
          <p:cNvSpPr/>
          <p:nvPr/>
        </p:nvSpPr>
        <p:spPr>
          <a:xfrm>
            <a:off x="4790694" y="1742935"/>
            <a:ext cx="2610612" cy="2610612"/>
          </a:xfrm>
          <a:prstGeom prst="ellipse">
            <a:avLst/>
          </a:prstGeom>
          <a:solidFill>
            <a:srgbClr val="0066FF">
              <a:alpha val="5098"/>
            </a:srgb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2" name="楕円 31">
            <a:extLst>
              <a:ext uri="{FF2B5EF4-FFF2-40B4-BE49-F238E27FC236}">
                <a16:creationId xmlns:a16="http://schemas.microsoft.com/office/drawing/2014/main" id="{ABDADE4D-6C6B-633D-621F-4C75F888C02E}"/>
              </a:ext>
            </a:extLst>
          </p:cNvPr>
          <p:cNvSpPr/>
          <p:nvPr/>
        </p:nvSpPr>
        <p:spPr>
          <a:xfrm>
            <a:off x="3886568" y="3207308"/>
            <a:ext cx="2610612" cy="2610612"/>
          </a:xfrm>
          <a:prstGeom prst="ellipse">
            <a:avLst/>
          </a:prstGeom>
          <a:solidFill>
            <a:srgbClr val="FF3300">
              <a:alpha val="509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70A2A4AF-3E44-ADBB-6ED7-7F7EA10A539B}"/>
              </a:ext>
            </a:extLst>
          </p:cNvPr>
          <p:cNvSpPr/>
          <p:nvPr/>
        </p:nvSpPr>
        <p:spPr>
          <a:xfrm>
            <a:off x="5694820" y="3207308"/>
            <a:ext cx="2610612" cy="2610612"/>
          </a:xfrm>
          <a:prstGeom prst="ellipse">
            <a:avLst/>
          </a:prstGeom>
          <a:solidFill>
            <a:srgbClr val="008000">
              <a:alpha val="5098"/>
            </a:srgbClr>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0" name="正方形/長方形 59">
            <a:extLst>
              <a:ext uri="{FF2B5EF4-FFF2-40B4-BE49-F238E27FC236}">
                <a16:creationId xmlns:a16="http://schemas.microsoft.com/office/drawing/2014/main" id="{7D369744-D0FC-396A-EED2-CC9C6D6441F9}"/>
              </a:ext>
            </a:extLst>
          </p:cNvPr>
          <p:cNvSpPr/>
          <p:nvPr/>
        </p:nvSpPr>
        <p:spPr>
          <a:xfrm>
            <a:off x="5046413" y="1473633"/>
            <a:ext cx="2099174" cy="538604"/>
          </a:xfrm>
          <a:prstGeom prst="rect">
            <a:avLst/>
          </a:prstGeom>
          <a:solidFill>
            <a:schemeClr val="accent1">
              <a:lumMod val="20000"/>
              <a:lumOff val="8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000000"/>
                </a:solidFill>
                <a:latin typeface="Yu Gothic UI 本文"/>
                <a:ea typeface="Hiragino Kaku Gothic Pro W3" panose="020B0300000000000000" pitchFamily="34" charset="-128"/>
              </a:rPr>
              <a:t>ユーザに価値を提供し、</a:t>
            </a:r>
          </a:p>
          <a:p>
            <a:pPr algn="ctr"/>
            <a:r>
              <a:rPr kumimoji="1" lang="ja-JP" altLang="en-US" sz="1100" b="1" dirty="0">
                <a:solidFill>
                  <a:srgbClr val="000000"/>
                </a:solidFill>
                <a:latin typeface="Yu Gothic UI 本文"/>
                <a:ea typeface="Hiragino Kaku Gothic Pro W3" panose="020B0300000000000000" pitchFamily="34" charset="-128"/>
              </a:rPr>
              <a:t>利益が上がるように仕組化</a:t>
            </a:r>
          </a:p>
        </p:txBody>
      </p:sp>
      <p:sp>
        <p:nvSpPr>
          <p:cNvPr id="69" name="正方形/長方形 68">
            <a:extLst>
              <a:ext uri="{FF2B5EF4-FFF2-40B4-BE49-F238E27FC236}">
                <a16:creationId xmlns:a16="http://schemas.microsoft.com/office/drawing/2014/main" id="{D06A5CBC-99FE-4C1C-AD2C-42F8066AB569}"/>
              </a:ext>
            </a:extLst>
          </p:cNvPr>
          <p:cNvSpPr/>
          <p:nvPr/>
        </p:nvSpPr>
        <p:spPr>
          <a:xfrm>
            <a:off x="2691520" y="5231854"/>
            <a:ext cx="2099174" cy="538604"/>
          </a:xfrm>
          <a:prstGeom prst="rect">
            <a:avLst/>
          </a:prstGeom>
          <a:solidFill>
            <a:schemeClr val="accent2">
              <a:lumMod val="20000"/>
              <a:lumOff val="8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000000"/>
                </a:solidFill>
                <a:latin typeface="Yu Gothic UI 本文"/>
                <a:ea typeface="Hiragino Kaku Gothic Pro W3" panose="020B0300000000000000" pitchFamily="34" charset="-128"/>
              </a:rPr>
              <a:t>ユーザーに価値を提供する</a:t>
            </a:r>
            <a:endParaRPr kumimoji="1" lang="en-US" altLang="ja-JP" sz="1100" b="1" dirty="0">
              <a:solidFill>
                <a:srgbClr val="000000"/>
              </a:solidFill>
              <a:latin typeface="Yu Gothic UI 本文"/>
              <a:ea typeface="Hiragino Kaku Gothic Pro W3" panose="020B0300000000000000" pitchFamily="34" charset="-128"/>
            </a:endParaRPr>
          </a:p>
          <a:p>
            <a:pPr algn="ctr"/>
            <a:r>
              <a:rPr kumimoji="1" lang="ja-JP" altLang="en-US" sz="1100" b="1" dirty="0">
                <a:solidFill>
                  <a:srgbClr val="000000"/>
                </a:solidFill>
                <a:latin typeface="Yu Gothic UI 本文"/>
                <a:ea typeface="Hiragino Kaku Gothic Pro W3" panose="020B0300000000000000" pitchFamily="34" charset="-128"/>
              </a:rPr>
              <a:t>ための手段を開発</a:t>
            </a:r>
          </a:p>
        </p:txBody>
      </p:sp>
      <p:sp>
        <p:nvSpPr>
          <p:cNvPr id="74" name="正方形/長方形 73">
            <a:extLst>
              <a:ext uri="{FF2B5EF4-FFF2-40B4-BE49-F238E27FC236}">
                <a16:creationId xmlns:a16="http://schemas.microsoft.com/office/drawing/2014/main" id="{67F4C88C-F5C4-E8AC-671E-E02DA33376B9}"/>
              </a:ext>
            </a:extLst>
          </p:cNvPr>
          <p:cNvSpPr/>
          <p:nvPr/>
        </p:nvSpPr>
        <p:spPr>
          <a:xfrm>
            <a:off x="7505049" y="5231854"/>
            <a:ext cx="2099174" cy="538604"/>
          </a:xfrm>
          <a:prstGeom prst="rect">
            <a:avLst/>
          </a:prstGeom>
          <a:solidFill>
            <a:schemeClr val="accent6">
              <a:lumMod val="20000"/>
              <a:lumOff val="8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000000"/>
                </a:solidFill>
                <a:latin typeface="Yu Gothic UI 本文"/>
                <a:ea typeface="Hiragino Kaku Gothic Pro W3" panose="020B0300000000000000" pitchFamily="34" charset="-128"/>
              </a:rPr>
              <a:t>ユーザーが本当に求めているものを発見し、提供する形・プロセスを求める</a:t>
            </a:r>
          </a:p>
        </p:txBody>
      </p:sp>
      <p:sp>
        <p:nvSpPr>
          <p:cNvPr id="75" name="正方形/長方形 74">
            <a:extLst>
              <a:ext uri="{FF2B5EF4-FFF2-40B4-BE49-F238E27FC236}">
                <a16:creationId xmlns:a16="http://schemas.microsoft.com/office/drawing/2014/main" id="{02730E7A-BE64-325B-8E40-2B93B50BA8F4}"/>
              </a:ext>
            </a:extLst>
          </p:cNvPr>
          <p:cNvSpPr/>
          <p:nvPr/>
        </p:nvSpPr>
        <p:spPr>
          <a:xfrm>
            <a:off x="5106051" y="2401253"/>
            <a:ext cx="1979898"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accent1"/>
                </a:solidFill>
                <a:latin typeface="Yu Gothic UI 本文"/>
                <a:ea typeface="Hiragino Kaku Gothic Pro W3" panose="020B0300000000000000" pitchFamily="34" charset="-128"/>
              </a:rPr>
              <a:t>Business</a:t>
            </a:r>
            <a:endParaRPr kumimoji="1" lang="ja-JP" altLang="en-US" sz="2400" b="1" dirty="0">
              <a:solidFill>
                <a:schemeClr val="accent1"/>
              </a:solidFill>
              <a:latin typeface="Yu Gothic UI 本文"/>
              <a:ea typeface="Hiragino Kaku Gothic Pro W3" panose="020B0300000000000000" pitchFamily="34" charset="-128"/>
            </a:endParaRPr>
          </a:p>
        </p:txBody>
      </p:sp>
      <p:sp>
        <p:nvSpPr>
          <p:cNvPr id="76" name="正方形/長方形 75">
            <a:extLst>
              <a:ext uri="{FF2B5EF4-FFF2-40B4-BE49-F238E27FC236}">
                <a16:creationId xmlns:a16="http://schemas.microsoft.com/office/drawing/2014/main" id="{BD165C9F-4F40-6997-D173-32196B5D529E}"/>
              </a:ext>
            </a:extLst>
          </p:cNvPr>
          <p:cNvSpPr/>
          <p:nvPr/>
        </p:nvSpPr>
        <p:spPr>
          <a:xfrm>
            <a:off x="6421254" y="4498411"/>
            <a:ext cx="1979898"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accent6"/>
                </a:solidFill>
                <a:latin typeface="Yu Gothic UI 本文"/>
                <a:ea typeface="Hiragino Kaku Gothic Pro W3" panose="020B0300000000000000" pitchFamily="34" charset="-128"/>
              </a:rPr>
              <a:t>Creative</a:t>
            </a:r>
            <a:endParaRPr kumimoji="1" lang="ja-JP" altLang="en-US" sz="2400" b="1" dirty="0">
              <a:solidFill>
                <a:schemeClr val="accent6"/>
              </a:solidFill>
              <a:latin typeface="Yu Gothic UI 本文"/>
              <a:ea typeface="Hiragino Kaku Gothic Pro W3" panose="020B0300000000000000" pitchFamily="34" charset="-128"/>
            </a:endParaRPr>
          </a:p>
        </p:txBody>
      </p:sp>
      <p:sp>
        <p:nvSpPr>
          <p:cNvPr id="79" name="正方形/長方形 78">
            <a:extLst>
              <a:ext uri="{FF2B5EF4-FFF2-40B4-BE49-F238E27FC236}">
                <a16:creationId xmlns:a16="http://schemas.microsoft.com/office/drawing/2014/main" id="{1ECEFB84-163E-59B3-6DA8-D5D5F3BD5D61}"/>
              </a:ext>
            </a:extLst>
          </p:cNvPr>
          <p:cNvSpPr/>
          <p:nvPr/>
        </p:nvSpPr>
        <p:spPr>
          <a:xfrm>
            <a:off x="3871241" y="4498411"/>
            <a:ext cx="1979898"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rgbClr val="FF0000"/>
                </a:solidFill>
                <a:latin typeface="Yu Gothic UI 本文"/>
                <a:ea typeface="Hiragino Kaku Gothic Pro W3" panose="020B0300000000000000" pitchFamily="34" charset="-128"/>
              </a:rPr>
              <a:t>Technology</a:t>
            </a:r>
            <a:endParaRPr kumimoji="1" lang="ja-JP" altLang="en-US" sz="2400" b="1" dirty="0">
              <a:solidFill>
                <a:srgbClr val="FF0000"/>
              </a:solidFill>
              <a:latin typeface="Yu Gothic UI 本文"/>
              <a:ea typeface="Hiragino Kaku Gothic Pro W3" panose="020B0300000000000000" pitchFamily="34" charset="-128"/>
            </a:endParaRPr>
          </a:p>
        </p:txBody>
      </p:sp>
      <p:sp>
        <p:nvSpPr>
          <p:cNvPr id="81" name="四角形: 角を丸くする 80">
            <a:extLst>
              <a:ext uri="{FF2B5EF4-FFF2-40B4-BE49-F238E27FC236}">
                <a16:creationId xmlns:a16="http://schemas.microsoft.com/office/drawing/2014/main" id="{A953F093-89B5-E398-5130-18AB5F80137D}"/>
              </a:ext>
            </a:extLst>
          </p:cNvPr>
          <p:cNvSpPr/>
          <p:nvPr/>
        </p:nvSpPr>
        <p:spPr>
          <a:xfrm>
            <a:off x="6547704" y="3461499"/>
            <a:ext cx="838200" cy="254000"/>
          </a:xfrm>
          <a:prstGeom prst="roundRect">
            <a:avLst/>
          </a:prstGeom>
          <a:gradFill flip="none" rotWithShape="1">
            <a:gsLst>
              <a:gs pos="100000">
                <a:srgbClr val="4472C4"/>
              </a:gs>
              <a:gs pos="51000">
                <a:srgbClr val="4472C4"/>
              </a:gs>
              <a:gs pos="0">
                <a:srgbClr val="70AD47"/>
              </a:gs>
              <a:gs pos="50000">
                <a:srgbClr val="70AD47"/>
              </a:gs>
            </a:gsLst>
            <a:lin ang="1350000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ペルソナ</a:t>
            </a:r>
          </a:p>
        </p:txBody>
      </p:sp>
      <p:sp>
        <p:nvSpPr>
          <p:cNvPr id="82" name="四角形: 角を丸くする 81">
            <a:extLst>
              <a:ext uri="{FF2B5EF4-FFF2-40B4-BE49-F238E27FC236}">
                <a16:creationId xmlns:a16="http://schemas.microsoft.com/office/drawing/2014/main" id="{5218795C-9461-E9F9-6F31-8E65A5B088D4}"/>
              </a:ext>
            </a:extLst>
          </p:cNvPr>
          <p:cNvSpPr/>
          <p:nvPr/>
        </p:nvSpPr>
        <p:spPr>
          <a:xfrm>
            <a:off x="6868109" y="3909857"/>
            <a:ext cx="838200" cy="254000"/>
          </a:xfrm>
          <a:prstGeom prst="roundRect">
            <a:avLst/>
          </a:prstGeom>
          <a:gradFill flip="none" rotWithShape="1">
            <a:gsLst>
              <a:gs pos="100000">
                <a:srgbClr val="4472C4"/>
              </a:gs>
              <a:gs pos="75000">
                <a:srgbClr val="4472C4"/>
              </a:gs>
              <a:gs pos="0">
                <a:srgbClr val="70AD47"/>
              </a:gs>
              <a:gs pos="71000">
                <a:srgbClr val="70AD47"/>
              </a:gs>
            </a:gsLst>
            <a:lin ang="1350000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FFFF"/>
                </a:solidFill>
                <a:latin typeface="Yu Gothic UI 本文"/>
                <a:ea typeface="Hiragino Kaku Gothic Pro W3" panose="020B0300000000000000" pitchFamily="34" charset="-128"/>
              </a:rPr>
              <a:t>CJM</a:t>
            </a:r>
            <a:endParaRPr lang="ja-JP" altLang="en-US" sz="1200" b="1" dirty="0">
              <a:solidFill>
                <a:srgbClr val="FFFFFF"/>
              </a:solidFill>
              <a:latin typeface="Yu Gothic UI 本文"/>
              <a:ea typeface="Hiragino Kaku Gothic Pro W3" panose="020B0300000000000000" pitchFamily="34" charset="-128"/>
            </a:endParaRPr>
          </a:p>
        </p:txBody>
      </p:sp>
      <p:sp>
        <p:nvSpPr>
          <p:cNvPr id="83" name="四角形: 角を丸くする 82">
            <a:extLst>
              <a:ext uri="{FF2B5EF4-FFF2-40B4-BE49-F238E27FC236}">
                <a16:creationId xmlns:a16="http://schemas.microsoft.com/office/drawing/2014/main" id="{7E4356C4-D170-750B-7F5F-533AF5A6E3CF}"/>
              </a:ext>
            </a:extLst>
          </p:cNvPr>
          <p:cNvSpPr/>
          <p:nvPr/>
        </p:nvSpPr>
        <p:spPr>
          <a:xfrm>
            <a:off x="5317987" y="2763601"/>
            <a:ext cx="1633414" cy="254000"/>
          </a:xfrm>
          <a:prstGeom prst="roundRect">
            <a:avLst/>
          </a:prstGeom>
          <a:solidFill>
            <a:schemeClr val="accent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ビジネスキャンバス</a:t>
            </a:r>
          </a:p>
        </p:txBody>
      </p:sp>
      <p:sp>
        <p:nvSpPr>
          <p:cNvPr id="84" name="四角形: 角を丸くする 83">
            <a:extLst>
              <a:ext uri="{FF2B5EF4-FFF2-40B4-BE49-F238E27FC236}">
                <a16:creationId xmlns:a16="http://schemas.microsoft.com/office/drawing/2014/main" id="{531D9A4E-B3FB-3C1B-692E-D3FD867AD7CB}"/>
              </a:ext>
            </a:extLst>
          </p:cNvPr>
          <p:cNvSpPr/>
          <p:nvPr/>
        </p:nvSpPr>
        <p:spPr>
          <a:xfrm>
            <a:off x="4448981" y="4291862"/>
            <a:ext cx="838200" cy="254000"/>
          </a:xfrm>
          <a:prstGeom prst="roundRect">
            <a:avLst/>
          </a:prstGeom>
          <a:solidFill>
            <a:srgbClr val="C00000"/>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アーキ図</a:t>
            </a:r>
          </a:p>
        </p:txBody>
      </p:sp>
      <p:sp>
        <p:nvSpPr>
          <p:cNvPr id="85" name="四角形: 角を丸くする 84">
            <a:extLst>
              <a:ext uri="{FF2B5EF4-FFF2-40B4-BE49-F238E27FC236}">
                <a16:creationId xmlns:a16="http://schemas.microsoft.com/office/drawing/2014/main" id="{5DDE29CA-97AA-92C5-95C5-0476E0C76518}"/>
              </a:ext>
            </a:extLst>
          </p:cNvPr>
          <p:cNvSpPr/>
          <p:nvPr/>
        </p:nvSpPr>
        <p:spPr>
          <a:xfrm>
            <a:off x="5461367" y="4901912"/>
            <a:ext cx="1349929" cy="371881"/>
          </a:xfrm>
          <a:prstGeom prst="roundRect">
            <a:avLst/>
          </a:prstGeom>
          <a:gradFill flip="none" rotWithShape="1">
            <a:gsLst>
              <a:gs pos="0">
                <a:srgbClr val="C00000"/>
              </a:gs>
              <a:gs pos="50000">
                <a:srgbClr val="FF0000"/>
              </a:gs>
              <a:gs pos="50000">
                <a:srgbClr val="70AD47"/>
              </a:gs>
              <a:gs pos="100000">
                <a:srgbClr val="70AD47"/>
              </a:gs>
            </a:gsLst>
            <a:lin ang="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サービス</a:t>
            </a:r>
            <a:endParaRPr kumimoji="1" lang="en-US" altLang="ja-JP" sz="1200" b="1" dirty="0">
              <a:solidFill>
                <a:srgbClr val="FFFFFF"/>
              </a:solidFill>
              <a:latin typeface="Yu Gothic UI 本文"/>
              <a:ea typeface="Hiragino Kaku Gothic Pro W3" panose="020B0300000000000000" pitchFamily="34" charset="-128"/>
            </a:endParaRPr>
          </a:p>
          <a:p>
            <a:pPr algn="ctr"/>
            <a:r>
              <a:rPr kumimoji="1" lang="ja-JP" altLang="en-US" sz="1200" b="1" dirty="0">
                <a:solidFill>
                  <a:srgbClr val="FFFFFF"/>
                </a:solidFill>
                <a:latin typeface="Yu Gothic UI 本文"/>
                <a:ea typeface="Hiragino Kaku Gothic Pro W3" panose="020B0300000000000000" pitchFamily="34" charset="-128"/>
              </a:rPr>
              <a:t>ブループリント</a:t>
            </a:r>
          </a:p>
        </p:txBody>
      </p:sp>
      <p:sp>
        <p:nvSpPr>
          <p:cNvPr id="86" name="四角形: 角を丸くする 85">
            <a:extLst>
              <a:ext uri="{FF2B5EF4-FFF2-40B4-BE49-F238E27FC236}">
                <a16:creationId xmlns:a16="http://schemas.microsoft.com/office/drawing/2014/main" id="{FEE95932-C2FE-0CD3-68E3-46CF5EA8CA02}"/>
              </a:ext>
            </a:extLst>
          </p:cNvPr>
          <p:cNvSpPr/>
          <p:nvPr/>
        </p:nvSpPr>
        <p:spPr>
          <a:xfrm>
            <a:off x="4883484" y="3461499"/>
            <a:ext cx="838200" cy="254000"/>
          </a:xfrm>
          <a:prstGeom prst="roundRect">
            <a:avLst/>
          </a:prstGeom>
          <a:gradFill flip="none" rotWithShape="1">
            <a:gsLst>
              <a:gs pos="0">
                <a:srgbClr val="C00000"/>
              </a:gs>
              <a:gs pos="50000">
                <a:srgbClr val="FF0000"/>
              </a:gs>
              <a:gs pos="50000">
                <a:srgbClr val="4472C4"/>
              </a:gs>
              <a:gs pos="100000">
                <a:srgbClr val="4472C4"/>
              </a:gs>
            </a:gsLst>
            <a:lin ang="1890000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rgbClr val="FFFFFF"/>
                </a:solidFill>
                <a:latin typeface="Yu Gothic UI 本文"/>
                <a:ea typeface="Hiragino Kaku Gothic Pro W3" panose="020B0300000000000000" pitchFamily="34" charset="-128"/>
              </a:rPr>
              <a:t>ER</a:t>
            </a:r>
            <a:r>
              <a:rPr lang="ja-JP" altLang="en-US" sz="1200" b="1" dirty="0">
                <a:solidFill>
                  <a:srgbClr val="FFFFFF"/>
                </a:solidFill>
                <a:latin typeface="Yu Gothic UI 本文"/>
                <a:ea typeface="Hiragino Kaku Gothic Pro W3" panose="020B0300000000000000" pitchFamily="34" charset="-128"/>
              </a:rPr>
              <a:t>図</a:t>
            </a:r>
            <a:endParaRPr kumimoji="1" lang="ja-JP" altLang="en-US" sz="1200" b="1" dirty="0">
              <a:solidFill>
                <a:srgbClr val="FFFFFF"/>
              </a:solidFill>
              <a:latin typeface="Yu Gothic UI 本文"/>
              <a:ea typeface="Hiragino Kaku Gothic Pro W3" panose="020B0300000000000000" pitchFamily="34" charset="-128"/>
            </a:endParaRPr>
          </a:p>
        </p:txBody>
      </p:sp>
      <p:sp>
        <p:nvSpPr>
          <p:cNvPr id="88" name="正方形/長方形 87">
            <a:extLst>
              <a:ext uri="{FF2B5EF4-FFF2-40B4-BE49-F238E27FC236}">
                <a16:creationId xmlns:a16="http://schemas.microsoft.com/office/drawing/2014/main" id="{1BDFBDFC-66C9-CF31-6713-BF78BB553750}"/>
              </a:ext>
            </a:extLst>
          </p:cNvPr>
          <p:cNvSpPr/>
          <p:nvPr/>
        </p:nvSpPr>
        <p:spPr>
          <a:xfrm>
            <a:off x="1361068" y="1489751"/>
            <a:ext cx="2099174" cy="538604"/>
          </a:xfrm>
          <a:prstGeom prst="rect">
            <a:avLst/>
          </a:prstGeom>
          <a:solidFill>
            <a:schemeClr val="accent4"/>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rgbClr val="000000"/>
                </a:solidFill>
                <a:latin typeface="Yu Gothic UI 本文"/>
                <a:ea typeface="Hiragino Kaku Gothic Pro W3" panose="020B0300000000000000" pitchFamily="34" charset="-128"/>
              </a:rPr>
              <a:t>“</a:t>
            </a:r>
            <a:r>
              <a:rPr kumimoji="1" lang="en-US" altLang="ja-JP" sz="1100" b="1" dirty="0">
                <a:solidFill>
                  <a:srgbClr val="000000"/>
                </a:solidFill>
                <a:latin typeface="Yu Gothic UI 本文"/>
                <a:ea typeface="Hiragino Kaku Gothic Pro W3" panose="020B0300000000000000" pitchFamily="34" charset="-128"/>
              </a:rPr>
              <a:t>Product</a:t>
            </a:r>
            <a:r>
              <a:rPr kumimoji="1" lang="ja-JP" altLang="en-US" sz="1100" b="1" dirty="0">
                <a:solidFill>
                  <a:srgbClr val="000000"/>
                </a:solidFill>
                <a:latin typeface="Yu Gothic UI 本文"/>
                <a:ea typeface="Hiragino Kaku Gothic Pro W3" panose="020B0300000000000000" pitchFamily="34" charset="-128"/>
              </a:rPr>
              <a:t>”を時系列で</a:t>
            </a:r>
            <a:r>
              <a:rPr kumimoji="1" lang="en-US" altLang="ja-JP" sz="1100" b="1" dirty="0">
                <a:solidFill>
                  <a:srgbClr val="000000"/>
                </a:solidFill>
                <a:latin typeface="Yu Gothic UI 本文"/>
                <a:ea typeface="Hiragino Kaku Gothic Pro W3" panose="020B0300000000000000" pitchFamily="34" charset="-128"/>
              </a:rPr>
              <a:t>Management</a:t>
            </a:r>
            <a:r>
              <a:rPr kumimoji="1" lang="ja-JP" altLang="en-US" sz="1100" b="1" dirty="0">
                <a:solidFill>
                  <a:srgbClr val="000000"/>
                </a:solidFill>
                <a:latin typeface="Yu Gothic UI 本文"/>
                <a:ea typeface="Hiragino Kaku Gothic Pro W3" panose="020B0300000000000000" pitchFamily="34" charset="-128"/>
              </a:rPr>
              <a:t>する役割</a:t>
            </a:r>
            <a:endParaRPr kumimoji="1" lang="en-US" altLang="ja-JP" sz="1100" b="1" dirty="0">
              <a:solidFill>
                <a:srgbClr val="000000"/>
              </a:solidFill>
              <a:latin typeface="Yu Gothic UI 本文"/>
              <a:ea typeface="Hiragino Kaku Gothic Pro W3" panose="020B0300000000000000" pitchFamily="34" charset="-128"/>
            </a:endParaRPr>
          </a:p>
        </p:txBody>
      </p:sp>
      <p:cxnSp>
        <p:nvCxnSpPr>
          <p:cNvPr id="90" name="直線矢印コネクタ 89">
            <a:extLst>
              <a:ext uri="{FF2B5EF4-FFF2-40B4-BE49-F238E27FC236}">
                <a16:creationId xmlns:a16="http://schemas.microsoft.com/office/drawing/2014/main" id="{FD191243-7756-86D8-EFC9-D9A39A6B5960}"/>
              </a:ext>
            </a:extLst>
          </p:cNvPr>
          <p:cNvCxnSpPr>
            <a:cxnSpLocks/>
            <a:stCxn id="88" idx="2"/>
          </p:cNvCxnSpPr>
          <p:nvPr/>
        </p:nvCxnSpPr>
        <p:spPr>
          <a:xfrm>
            <a:off x="2410655" y="2028355"/>
            <a:ext cx="1237801" cy="989246"/>
          </a:xfrm>
          <a:prstGeom prst="straightConnector1">
            <a:avLst/>
          </a:prstGeom>
          <a:ln>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C5EED553-F55A-04EE-15CB-AA6A14E04612}"/>
              </a:ext>
            </a:extLst>
          </p:cNvPr>
          <p:cNvSpPr/>
          <p:nvPr/>
        </p:nvSpPr>
        <p:spPr>
          <a:xfrm>
            <a:off x="1093032" y="1103224"/>
            <a:ext cx="2635245"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accent4">
                    <a:lumMod val="75000"/>
                  </a:schemeClr>
                </a:solidFill>
                <a:latin typeface="Yu Gothic UI 本文"/>
                <a:ea typeface="Hiragino Kaku Gothic Pro W3" panose="020B0300000000000000" pitchFamily="34" charset="-128"/>
              </a:rPr>
              <a:t>Product Manager</a:t>
            </a:r>
            <a:endParaRPr kumimoji="1" lang="ja-JP" altLang="en-US" sz="2400" b="1" dirty="0">
              <a:solidFill>
                <a:schemeClr val="accent4">
                  <a:lumMod val="75000"/>
                </a:schemeClr>
              </a:solidFill>
              <a:latin typeface="Yu Gothic UI 本文"/>
              <a:ea typeface="Hiragino Kaku Gothic Pro W3" panose="020B0300000000000000" pitchFamily="34" charset="-128"/>
            </a:endParaRPr>
          </a:p>
        </p:txBody>
      </p:sp>
      <p:pic>
        <p:nvPicPr>
          <p:cNvPr id="104" name="図 103">
            <a:extLst>
              <a:ext uri="{FF2B5EF4-FFF2-40B4-BE49-F238E27FC236}">
                <a16:creationId xmlns:a16="http://schemas.microsoft.com/office/drawing/2014/main" id="{3D97262D-7A3E-B5E3-9AD9-B3BD85102746}"/>
              </a:ext>
            </a:extLst>
          </p:cNvPr>
          <p:cNvPicPr>
            <a:picLocks noChangeAspect="1"/>
          </p:cNvPicPr>
          <p:nvPr/>
        </p:nvPicPr>
        <p:blipFill>
          <a:blip r:embed="rId6"/>
          <a:stretch>
            <a:fillRect/>
          </a:stretch>
        </p:blipFill>
        <p:spPr>
          <a:xfrm>
            <a:off x="8886047" y="1191268"/>
            <a:ext cx="2716765" cy="1522018"/>
          </a:xfrm>
          <a:prstGeom prst="roundRect">
            <a:avLst/>
          </a:prstGeom>
          <a:ln w="28575">
            <a:solidFill>
              <a:schemeClr val="accent1"/>
            </a:solidFill>
          </a:ln>
        </p:spPr>
      </p:pic>
      <p:cxnSp>
        <p:nvCxnSpPr>
          <p:cNvPr id="106" name="直線矢印コネクタ 105">
            <a:extLst>
              <a:ext uri="{FF2B5EF4-FFF2-40B4-BE49-F238E27FC236}">
                <a16:creationId xmlns:a16="http://schemas.microsoft.com/office/drawing/2014/main" id="{57D4DCCD-5A26-C8E4-1F8B-C55CAB35762E}"/>
              </a:ext>
            </a:extLst>
          </p:cNvPr>
          <p:cNvCxnSpPr>
            <a:cxnSpLocks/>
            <a:stCxn id="104" idx="1"/>
          </p:cNvCxnSpPr>
          <p:nvPr/>
        </p:nvCxnSpPr>
        <p:spPr>
          <a:xfrm flipH="1">
            <a:off x="7287209" y="1952277"/>
            <a:ext cx="1598838" cy="58565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sp>
        <p:nvSpPr>
          <p:cNvPr id="111" name="四角形: 角を丸くする 110">
            <a:extLst>
              <a:ext uri="{FF2B5EF4-FFF2-40B4-BE49-F238E27FC236}">
                <a16:creationId xmlns:a16="http://schemas.microsoft.com/office/drawing/2014/main" id="{C0574FBF-1CD1-B8F9-C960-1FDF63F28026}"/>
              </a:ext>
            </a:extLst>
          </p:cNvPr>
          <p:cNvSpPr/>
          <p:nvPr/>
        </p:nvSpPr>
        <p:spPr>
          <a:xfrm>
            <a:off x="5543237" y="3798390"/>
            <a:ext cx="1182914" cy="413308"/>
          </a:xfrm>
          <a:prstGeom prst="roundRect">
            <a:avLst/>
          </a:prstGeom>
          <a:solidFill>
            <a:srgbClr val="FFFFFF">
              <a:alpha val="69804"/>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000000"/>
              </a:solidFill>
              <a:latin typeface="Yu Gothic UI 本文"/>
              <a:ea typeface="Hiragino Kaku Gothic Pro W3" panose="020B0300000000000000" pitchFamily="34" charset="-128"/>
            </a:endParaRPr>
          </a:p>
        </p:txBody>
      </p:sp>
      <p:sp>
        <p:nvSpPr>
          <p:cNvPr id="110" name="四角形: 角を丸くする 109">
            <a:extLst>
              <a:ext uri="{FF2B5EF4-FFF2-40B4-BE49-F238E27FC236}">
                <a16:creationId xmlns:a16="http://schemas.microsoft.com/office/drawing/2014/main" id="{BA3AB042-DC35-E906-C3CE-DB2BF7522492}"/>
              </a:ext>
            </a:extLst>
          </p:cNvPr>
          <p:cNvSpPr/>
          <p:nvPr/>
        </p:nvSpPr>
        <p:spPr>
          <a:xfrm>
            <a:off x="5520014" y="3801509"/>
            <a:ext cx="1229360" cy="362348"/>
          </a:xfrm>
          <a:prstGeom prst="round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accent4">
                    <a:lumMod val="75000"/>
                  </a:schemeClr>
                </a:solidFill>
                <a:latin typeface="Yu Gothic UI 本文"/>
                <a:ea typeface="Hiragino Kaku Gothic Pro W3" panose="020B0300000000000000" pitchFamily="34" charset="-128"/>
              </a:rPr>
              <a:t>Product</a:t>
            </a:r>
            <a:endParaRPr kumimoji="1" lang="ja-JP" altLang="en-US" sz="2400" b="1" dirty="0">
              <a:solidFill>
                <a:schemeClr val="accent4">
                  <a:lumMod val="75000"/>
                </a:schemeClr>
              </a:solidFill>
              <a:latin typeface="Yu Gothic UI 本文"/>
              <a:ea typeface="Hiragino Kaku Gothic Pro W3" panose="020B0300000000000000" pitchFamily="34" charset="-128"/>
            </a:endParaRPr>
          </a:p>
        </p:txBody>
      </p:sp>
      <p:pic>
        <p:nvPicPr>
          <p:cNvPr id="113" name="グラフィックス 112" descr="男性のプロフィール">
            <a:extLst>
              <a:ext uri="{FF2B5EF4-FFF2-40B4-BE49-F238E27FC236}">
                <a16:creationId xmlns:a16="http://schemas.microsoft.com/office/drawing/2014/main" id="{64275CE1-1B52-2819-EB7C-20E64C62A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4794" y="4795948"/>
            <a:ext cx="426575" cy="426575"/>
          </a:xfrm>
          <a:prstGeom prst="rect">
            <a:avLst/>
          </a:prstGeom>
        </p:spPr>
      </p:pic>
      <p:pic>
        <p:nvPicPr>
          <p:cNvPr id="115" name="グラフィックス 114" descr="女性のプロフィール">
            <a:extLst>
              <a:ext uri="{FF2B5EF4-FFF2-40B4-BE49-F238E27FC236}">
                <a16:creationId xmlns:a16="http://schemas.microsoft.com/office/drawing/2014/main" id="{32594F0C-FC86-80AA-3A32-09CC52550D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2712" y="2089179"/>
            <a:ext cx="426575" cy="426575"/>
          </a:xfrm>
          <a:prstGeom prst="rect">
            <a:avLst/>
          </a:prstGeom>
        </p:spPr>
      </p:pic>
      <p:pic>
        <p:nvPicPr>
          <p:cNvPr id="117" name="グラフィックス 116" descr="男子生徒">
            <a:extLst>
              <a:ext uri="{FF2B5EF4-FFF2-40B4-BE49-F238E27FC236}">
                <a16:creationId xmlns:a16="http://schemas.microsoft.com/office/drawing/2014/main" id="{ADF5E6F2-B799-995D-7CE5-88FA35F179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8019" y="4795948"/>
            <a:ext cx="426575" cy="426575"/>
          </a:xfrm>
          <a:prstGeom prst="rect">
            <a:avLst/>
          </a:prstGeom>
        </p:spPr>
      </p:pic>
      <p:pic>
        <p:nvPicPr>
          <p:cNvPr id="119" name="グラフィックス 118" descr="ユーザー">
            <a:extLst>
              <a:ext uri="{FF2B5EF4-FFF2-40B4-BE49-F238E27FC236}">
                <a16:creationId xmlns:a16="http://schemas.microsoft.com/office/drawing/2014/main" id="{43C771A1-B74D-B9CD-B7C4-7CDE0CC61C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97367" y="2083359"/>
            <a:ext cx="426575" cy="426575"/>
          </a:xfrm>
          <a:prstGeom prst="rect">
            <a:avLst/>
          </a:prstGeom>
        </p:spPr>
      </p:pic>
      <p:sp>
        <p:nvSpPr>
          <p:cNvPr id="3" name="正方形/長方形 2">
            <a:extLst>
              <a:ext uri="{FF2B5EF4-FFF2-40B4-BE49-F238E27FC236}">
                <a16:creationId xmlns:a16="http://schemas.microsoft.com/office/drawing/2014/main" id="{6813AC4B-3F2B-4F61-9EE4-4A270A5CDAE5}"/>
              </a:ext>
            </a:extLst>
          </p:cNvPr>
          <p:cNvSpPr/>
          <p:nvPr/>
        </p:nvSpPr>
        <p:spPr>
          <a:xfrm>
            <a:off x="0" y="0"/>
            <a:ext cx="1905000" cy="254000"/>
          </a:xfrm>
          <a:prstGeom prst="rect">
            <a:avLst/>
          </a:prstGeom>
          <a:solidFill>
            <a:srgbClr val="A5A5A5"/>
          </a:solidFill>
          <a:ln w="63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rgbClr val="767171"/>
                </a:solidFill>
                <a:latin typeface="Yu Gothic UI 本文"/>
                <a:ea typeface="Hiragino Kaku Gothic Pro W3" panose="020B0300000000000000" pitchFamily="34" charset="-128"/>
              </a:rPr>
              <a:t>Step3-1</a:t>
            </a:r>
            <a:r>
              <a:rPr kumimoji="1" lang="ja-JP" altLang="en-US" sz="1200" b="1" dirty="0">
                <a:solidFill>
                  <a:srgbClr val="767171"/>
                </a:solidFill>
                <a:latin typeface="Yu Gothic UI 本文"/>
                <a:ea typeface="Hiragino Kaku Gothic Pro W3" panose="020B0300000000000000" pitchFamily="34" charset="-128"/>
              </a:rPr>
              <a:t>資料から抜粋</a:t>
            </a:r>
          </a:p>
        </p:txBody>
      </p:sp>
      <p:sp>
        <p:nvSpPr>
          <p:cNvPr id="4" name="四角形: 角を丸くする 3">
            <a:extLst>
              <a:ext uri="{FF2B5EF4-FFF2-40B4-BE49-F238E27FC236}">
                <a16:creationId xmlns:a16="http://schemas.microsoft.com/office/drawing/2014/main" id="{E196138B-3482-01C6-03D9-A0E4A7D20E7F}"/>
              </a:ext>
            </a:extLst>
          </p:cNvPr>
          <p:cNvSpPr/>
          <p:nvPr/>
        </p:nvSpPr>
        <p:spPr>
          <a:xfrm>
            <a:off x="5455642" y="5327338"/>
            <a:ext cx="1349929" cy="371881"/>
          </a:xfrm>
          <a:prstGeom prst="roundRect">
            <a:avLst/>
          </a:prstGeom>
          <a:gradFill flip="none" rotWithShape="1">
            <a:gsLst>
              <a:gs pos="0">
                <a:srgbClr val="C00000"/>
              </a:gs>
              <a:gs pos="50000">
                <a:srgbClr val="FF0000"/>
              </a:gs>
              <a:gs pos="50000">
                <a:srgbClr val="70AD47"/>
              </a:gs>
              <a:gs pos="100000">
                <a:srgbClr val="70AD47"/>
              </a:gs>
            </a:gsLst>
            <a:lin ang="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rgbClr val="FFFFFF"/>
                </a:solidFill>
                <a:latin typeface="Yu Gothic UI 本文"/>
                <a:ea typeface="Hiragino Kaku Gothic Pro W3" panose="020B0300000000000000" pitchFamily="34" charset="-128"/>
              </a:rPr>
              <a:t>ユーザー</a:t>
            </a:r>
            <a:endParaRPr lang="en-US" altLang="ja-JP" sz="1200" b="1" dirty="0">
              <a:solidFill>
                <a:srgbClr val="FFFFFF"/>
              </a:solidFill>
              <a:latin typeface="Yu Gothic UI 本文"/>
              <a:ea typeface="Hiragino Kaku Gothic Pro W3" panose="020B0300000000000000" pitchFamily="34" charset="-128"/>
            </a:endParaRPr>
          </a:p>
          <a:p>
            <a:pPr algn="ctr"/>
            <a:r>
              <a:rPr kumimoji="1" lang="ja-JP" altLang="en-US" sz="1200" b="1" dirty="0">
                <a:solidFill>
                  <a:srgbClr val="FFFFFF"/>
                </a:solidFill>
                <a:latin typeface="Yu Gothic UI 本文"/>
                <a:ea typeface="Hiragino Kaku Gothic Pro W3" panose="020B0300000000000000" pitchFamily="34" charset="-128"/>
              </a:rPr>
              <a:t>ストーリー</a:t>
            </a:r>
          </a:p>
        </p:txBody>
      </p:sp>
    </p:spTree>
    <p:extLst>
      <p:ext uri="{BB962C8B-B14F-4D97-AF65-F5344CB8AC3E}">
        <p14:creationId xmlns:p14="http://schemas.microsoft.com/office/powerpoint/2010/main" val="41844346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FDD17E-2117-AFC0-2EAB-E604CD7C87AE}"/>
              </a:ext>
            </a:extLst>
          </p:cNvPr>
          <p:cNvSpPr/>
          <p:nvPr/>
        </p:nvSpPr>
        <p:spPr>
          <a:xfrm>
            <a:off x="-23978" y="0"/>
            <a:ext cx="12215977" cy="6858000"/>
          </a:xfrm>
          <a:prstGeom prst="rect">
            <a:avLst/>
          </a:prstGeom>
          <a:solidFill>
            <a:srgbClr val="92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 name="テキスト プレースホルダー 1">
            <a:extLst>
              <a:ext uri="{FF2B5EF4-FFF2-40B4-BE49-F238E27FC236}">
                <a16:creationId xmlns:a16="http://schemas.microsoft.com/office/drawing/2014/main" id="{C472144F-DA16-28B2-D756-B12AE329D3AD}"/>
              </a:ext>
            </a:extLst>
          </p:cNvPr>
          <p:cNvSpPr>
            <a:spLocks noGrp="1"/>
          </p:cNvSpPr>
          <p:nvPr>
            <p:ph type="body" sz="quarter" idx="10"/>
          </p:nvPr>
        </p:nvSpPr>
        <p:spPr>
          <a:xfrm>
            <a:off x="180724" y="296613"/>
            <a:ext cx="11762821" cy="489099"/>
          </a:xfrm>
        </p:spPr>
        <p:txBody>
          <a:bodyPr lIns="91440" tIns="45720" rIns="91440" bIns="45720" anchor="t"/>
          <a:lstStyle/>
          <a:p>
            <a:pPr algn="ctr"/>
            <a:r>
              <a:rPr lang="ja-JP" altLang="en-US" sz="2000" dirty="0">
                <a:solidFill>
                  <a:schemeClr val="bg1"/>
                </a:solidFill>
                <a:latin typeface="Yu Gothic UI Light"/>
                <a:ea typeface="Yu Gothic UI Light"/>
              </a:rPr>
              <a:t>サービスブループリント（例：日本料理店）</a:t>
            </a:r>
          </a:p>
        </p:txBody>
      </p:sp>
      <p:graphicFrame>
        <p:nvGraphicFramePr>
          <p:cNvPr id="2" name="Table 1">
            <a:extLst>
              <a:ext uri="{FF2B5EF4-FFF2-40B4-BE49-F238E27FC236}">
                <a16:creationId xmlns:a16="http://schemas.microsoft.com/office/drawing/2014/main" id="{1D4B4252-D1D9-B0BA-B47B-015A7F226806}"/>
              </a:ext>
            </a:extLst>
          </p:cNvPr>
          <p:cNvGraphicFramePr>
            <a:graphicFrameLocks noGrp="1"/>
          </p:cNvGraphicFramePr>
          <p:nvPr>
            <p:extLst>
              <p:ext uri="{D42A27DB-BD31-4B8C-83A1-F6EECF244321}">
                <p14:modId xmlns:p14="http://schemas.microsoft.com/office/powerpoint/2010/main" val="3380057559"/>
              </p:ext>
            </p:extLst>
          </p:nvPr>
        </p:nvGraphicFramePr>
        <p:xfrm>
          <a:off x="180724" y="688932"/>
          <a:ext cx="11835067" cy="6050072"/>
        </p:xfrm>
        <a:graphic>
          <a:graphicData uri="http://schemas.openxmlformats.org/drawingml/2006/table">
            <a:tbl>
              <a:tblPr>
                <a:effectLst>
                  <a:outerShdw blurRad="50800" dist="38100" dir="2700000" algn="tl" rotWithShape="0">
                    <a:prstClr val="black">
                      <a:alpha val="40000"/>
                    </a:prstClr>
                  </a:outerShdw>
                </a:effectLst>
              </a:tblPr>
              <a:tblGrid>
                <a:gridCol w="1005139">
                  <a:extLst>
                    <a:ext uri="{9D8B030D-6E8A-4147-A177-3AD203B41FA5}">
                      <a16:colId xmlns:a16="http://schemas.microsoft.com/office/drawing/2014/main" val="1184435700"/>
                    </a:ext>
                  </a:extLst>
                </a:gridCol>
                <a:gridCol w="2707482">
                  <a:extLst>
                    <a:ext uri="{9D8B030D-6E8A-4147-A177-3AD203B41FA5}">
                      <a16:colId xmlns:a16="http://schemas.microsoft.com/office/drawing/2014/main" val="719009147"/>
                    </a:ext>
                  </a:extLst>
                </a:gridCol>
                <a:gridCol w="2707482">
                  <a:extLst>
                    <a:ext uri="{9D8B030D-6E8A-4147-A177-3AD203B41FA5}">
                      <a16:colId xmlns:a16="http://schemas.microsoft.com/office/drawing/2014/main" val="158344635"/>
                    </a:ext>
                  </a:extLst>
                </a:gridCol>
                <a:gridCol w="2707482">
                  <a:extLst>
                    <a:ext uri="{9D8B030D-6E8A-4147-A177-3AD203B41FA5}">
                      <a16:colId xmlns:a16="http://schemas.microsoft.com/office/drawing/2014/main" val="948491974"/>
                    </a:ext>
                  </a:extLst>
                </a:gridCol>
                <a:gridCol w="2707482">
                  <a:extLst>
                    <a:ext uri="{9D8B030D-6E8A-4147-A177-3AD203B41FA5}">
                      <a16:colId xmlns:a16="http://schemas.microsoft.com/office/drawing/2014/main" val="734865250"/>
                    </a:ext>
                  </a:extLst>
                </a:gridCol>
              </a:tblGrid>
              <a:tr h="278344">
                <a:tc>
                  <a:txBody>
                    <a:bodyPr/>
                    <a:lstStyle/>
                    <a:p>
                      <a:pPr algn="ct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r>
                        <a:rPr lang="ja-JP" altLang="en-US" sz="1100" dirty="0">
                          <a:latin typeface="Yu Gothic UI Light" panose="020B0300000000000000" pitchFamily="50" charset="-128"/>
                          <a:ea typeface="Yu Gothic UI Light" panose="020B0300000000000000" pitchFamily="50" charset="-128"/>
                        </a:rPr>
                        <a:t>時間軸</a:t>
                      </a: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endParaRPr lang="en-US" sz="1100" dirty="0">
                        <a:latin typeface="Yu Gothic UI Light" panose="020B0300000000000000" pitchFamily="50" charset="-128"/>
                        <a:ea typeface="Yu Gothic UI Light" panose="020B0300000000000000"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DFDF"/>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3273149"/>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カスタマー</a:t>
                      </a:r>
                      <a:endParaRPr lang="en-US" altLang="ja-JP" sz="1100" dirty="0">
                        <a:latin typeface="Yu Gothic UI Light" panose="020B0300000000000000" pitchFamily="50" charset="-128"/>
                        <a:ea typeface="Yu Gothic UI Light" panose="020B0300000000000000" pitchFamily="50" charset="-128"/>
                      </a:endParaRPr>
                    </a:p>
                    <a:p>
                      <a:pPr algn="ctr"/>
                      <a:r>
                        <a:rPr lang="ja-JP" altLang="en-US" sz="1100" dirty="0">
                          <a:latin typeface="Yu Gothic UI Light" panose="020B0300000000000000" pitchFamily="50" charset="-128"/>
                          <a:ea typeface="Yu Gothic UI Light" panose="020B0300000000000000" pitchFamily="50" charset="-128"/>
                        </a:rPr>
                        <a:t>アクション</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rgbClr val="E3E14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774135"/>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フロントステージアクション</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14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011259"/>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バックステージ</a:t>
                      </a:r>
                      <a:endParaRPr lang="en-US" altLang="ja-JP" sz="1100" dirty="0">
                        <a:latin typeface="Yu Gothic UI Light" panose="020B0300000000000000" pitchFamily="50" charset="-128"/>
                        <a:ea typeface="Yu Gothic UI Light" panose="020B0300000000000000" pitchFamily="50" charset="-128"/>
                      </a:endParaRPr>
                    </a:p>
                    <a:p>
                      <a:pPr algn="ctr"/>
                      <a:r>
                        <a:rPr lang="ja-JP" altLang="en-US" sz="1100" dirty="0">
                          <a:latin typeface="Yu Gothic UI Light" panose="020B0300000000000000" pitchFamily="50" charset="-128"/>
                          <a:ea typeface="Yu Gothic UI Light" panose="020B0300000000000000" pitchFamily="50" charset="-128"/>
                        </a:rPr>
                        <a:t>アクション</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4464332"/>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プロセス</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8677655"/>
                  </a:ext>
                </a:extLst>
              </a:tr>
            </a:tbl>
          </a:graphicData>
        </a:graphic>
      </p:graphicFrame>
      <p:sp>
        <p:nvSpPr>
          <p:cNvPr id="8" name="Rectangle: Rounded Corners 7">
            <a:extLst>
              <a:ext uri="{FF2B5EF4-FFF2-40B4-BE49-F238E27FC236}">
                <a16:creationId xmlns:a16="http://schemas.microsoft.com/office/drawing/2014/main" id="{D7874869-37E9-84AD-524E-C0DA34E26E4E}"/>
              </a:ext>
            </a:extLst>
          </p:cNvPr>
          <p:cNvSpPr/>
          <p:nvPr/>
        </p:nvSpPr>
        <p:spPr>
          <a:xfrm>
            <a:off x="1331856" y="1171768"/>
            <a:ext cx="1082538" cy="914400"/>
          </a:xfrm>
          <a:prstGeom prst="roundRect">
            <a:avLst>
              <a:gd name="adj" fmla="val 14612"/>
            </a:avLst>
          </a:prstGeom>
          <a:solidFill>
            <a:schemeClr val="bg1"/>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HP</a:t>
            </a: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から電話</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予約</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9" name="Rectangle: Rounded Corners 8">
            <a:extLst>
              <a:ext uri="{FF2B5EF4-FFF2-40B4-BE49-F238E27FC236}">
                <a16:creationId xmlns:a16="http://schemas.microsoft.com/office/drawing/2014/main" id="{E3593C29-4EA1-6BFB-2A9C-10E444187885}"/>
              </a:ext>
            </a:extLst>
          </p:cNvPr>
          <p:cNvSpPr/>
          <p:nvPr/>
        </p:nvSpPr>
        <p:spPr>
          <a:xfrm>
            <a:off x="1331856" y="2652809"/>
            <a:ext cx="1082538"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電話対応</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0" name="Rectangle: Rounded Corners 9">
            <a:extLst>
              <a:ext uri="{FF2B5EF4-FFF2-40B4-BE49-F238E27FC236}">
                <a16:creationId xmlns:a16="http://schemas.microsoft.com/office/drawing/2014/main" id="{2FA9D209-C12A-245E-1900-3A0EE6C0D773}"/>
              </a:ext>
            </a:extLst>
          </p:cNvPr>
          <p:cNvSpPr/>
          <p:nvPr/>
        </p:nvSpPr>
        <p:spPr>
          <a:xfrm>
            <a:off x="1331856" y="4133850"/>
            <a:ext cx="1082538"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予約完了</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作業</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1" name="Rectangle: Rounded Corners 10">
            <a:extLst>
              <a:ext uri="{FF2B5EF4-FFF2-40B4-BE49-F238E27FC236}">
                <a16:creationId xmlns:a16="http://schemas.microsoft.com/office/drawing/2014/main" id="{60191E6A-D2F8-BB21-C124-7F951ABE1F5A}"/>
              </a:ext>
            </a:extLst>
          </p:cNvPr>
          <p:cNvSpPr/>
          <p:nvPr/>
        </p:nvSpPr>
        <p:spPr>
          <a:xfrm>
            <a:off x="1331856" y="5614891"/>
            <a:ext cx="1082538"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CRM</a:t>
            </a: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システム</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予約帳簿</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記入</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2" name="Rectangle: Rounded Corners 11">
            <a:extLst>
              <a:ext uri="{FF2B5EF4-FFF2-40B4-BE49-F238E27FC236}">
                <a16:creationId xmlns:a16="http://schemas.microsoft.com/office/drawing/2014/main" id="{919C0336-546C-0182-14A2-30A203055F96}"/>
              </a:ext>
            </a:extLst>
          </p:cNvPr>
          <p:cNvSpPr/>
          <p:nvPr/>
        </p:nvSpPr>
        <p:spPr>
          <a:xfrm>
            <a:off x="2567709" y="1171768"/>
            <a:ext cx="1082538" cy="914400"/>
          </a:xfrm>
          <a:prstGeom prst="roundRect">
            <a:avLst>
              <a:gd name="adj" fmla="val 14612"/>
            </a:avLst>
          </a:prstGeom>
          <a:solidFill>
            <a:schemeClr val="bg1"/>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prstClr val="black">
                    <a:lumMod val="65000"/>
                    <a:lumOff val="35000"/>
                  </a:prstClr>
                </a:solidFill>
                <a:latin typeface="Yu Gothic UI Light" panose="020B0300000000000000" pitchFamily="50" charset="-128"/>
                <a:ea typeface="Yu Gothic UI Light" panose="020B0300000000000000" pitchFamily="50" charset="-128"/>
              </a:rPr>
              <a:t>レストランに</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algn="ctr"/>
            <a:r>
              <a:rPr lang="ja-JP" altLang="en-US" sz="1100">
                <a:solidFill>
                  <a:prstClr val="black">
                    <a:lumMod val="65000"/>
                    <a:lumOff val="35000"/>
                  </a:prstClr>
                </a:solidFill>
                <a:latin typeface="Yu Gothic UI Light" panose="020B0300000000000000" pitchFamily="50" charset="-128"/>
                <a:ea typeface="Yu Gothic UI Light" panose="020B0300000000000000" pitchFamily="50" charset="-128"/>
              </a:rPr>
              <a:t>来店</a:t>
            </a:r>
            <a:endPar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13" name="Rectangle: Rounded Corners 12">
            <a:extLst>
              <a:ext uri="{FF2B5EF4-FFF2-40B4-BE49-F238E27FC236}">
                <a16:creationId xmlns:a16="http://schemas.microsoft.com/office/drawing/2014/main" id="{6905785C-23FC-A5C0-C556-A006ED9BE67C}"/>
              </a:ext>
            </a:extLst>
          </p:cNvPr>
          <p:cNvSpPr/>
          <p:nvPr/>
        </p:nvSpPr>
        <p:spPr>
          <a:xfrm>
            <a:off x="2567709" y="2652809"/>
            <a:ext cx="1082538"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店内への受入</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・席への案内</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4" name="Rectangle: Rounded Corners 13">
            <a:extLst>
              <a:ext uri="{FF2B5EF4-FFF2-40B4-BE49-F238E27FC236}">
                <a16:creationId xmlns:a16="http://schemas.microsoft.com/office/drawing/2014/main" id="{DE2E4ACA-0763-A797-B13F-6432FB22FE16}"/>
              </a:ext>
            </a:extLst>
          </p:cNvPr>
          <p:cNvSpPr/>
          <p:nvPr/>
        </p:nvSpPr>
        <p:spPr>
          <a:xfrm>
            <a:off x="2567709" y="4133850"/>
            <a:ext cx="1082538" cy="914400"/>
          </a:xfrm>
          <a:prstGeom prst="roundRect">
            <a:avLst>
              <a:gd name="adj" fmla="val 14612"/>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日頃</a:t>
            </a: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の客数</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把握</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5" name="Rectangle: Rounded Corners 14">
            <a:extLst>
              <a:ext uri="{FF2B5EF4-FFF2-40B4-BE49-F238E27FC236}">
                <a16:creationId xmlns:a16="http://schemas.microsoft.com/office/drawing/2014/main" id="{D23DEF0B-3904-E3E6-F8AB-8611E06711E3}"/>
              </a:ext>
            </a:extLst>
          </p:cNvPr>
          <p:cNvSpPr/>
          <p:nvPr/>
        </p:nvSpPr>
        <p:spPr>
          <a:xfrm>
            <a:off x="2567709" y="5614891"/>
            <a:ext cx="1082538"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当日食材</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の買付</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6" name="Rectangle: Rounded Corners 15">
            <a:extLst>
              <a:ext uri="{FF2B5EF4-FFF2-40B4-BE49-F238E27FC236}">
                <a16:creationId xmlns:a16="http://schemas.microsoft.com/office/drawing/2014/main" id="{BDA19C59-0BCB-8C3A-3E4F-6B900AD9002A}"/>
              </a:ext>
            </a:extLst>
          </p:cNvPr>
          <p:cNvSpPr/>
          <p:nvPr/>
        </p:nvSpPr>
        <p:spPr>
          <a:xfrm>
            <a:off x="3803561" y="1171768"/>
            <a:ext cx="1082538"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メニューを見て検討</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7" name="Rectangle: Rounded Corners 16">
            <a:extLst>
              <a:ext uri="{FF2B5EF4-FFF2-40B4-BE49-F238E27FC236}">
                <a16:creationId xmlns:a16="http://schemas.microsoft.com/office/drawing/2014/main" id="{19904313-120A-17A8-3EB6-D1809D63763D}"/>
              </a:ext>
            </a:extLst>
          </p:cNvPr>
          <p:cNvSpPr/>
          <p:nvPr/>
        </p:nvSpPr>
        <p:spPr>
          <a:xfrm>
            <a:off x="3803561" y="2652809"/>
            <a:ext cx="1082538" cy="914400"/>
          </a:xfrm>
          <a:prstGeom prst="roundRect">
            <a:avLst>
              <a:gd name="adj" fmla="val 14612"/>
            </a:avLst>
          </a:prstGeom>
          <a:solidFill>
            <a:schemeClr val="bg1"/>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メニュー</a:t>
            </a:r>
            <a:r>
              <a:rPr lang="ja-JP" altLang="en-US" sz="1100">
                <a:solidFill>
                  <a:prstClr val="black">
                    <a:lumMod val="65000"/>
                    <a:lumOff val="35000"/>
                  </a:prstClr>
                </a:solidFill>
                <a:latin typeface="Yu Gothic UI Light" panose="020B0300000000000000" pitchFamily="50" charset="-128"/>
                <a:ea typeface="Yu Gothic UI Light" panose="020B0300000000000000" pitchFamily="50" charset="-128"/>
              </a:rPr>
              <a:t>を渡す</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algn="ct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a:t>
            </a:r>
            <a:r>
              <a:rPr lang="ja-JP" altLang="en-US" sz="1100">
                <a:solidFill>
                  <a:prstClr val="black">
                    <a:lumMod val="65000"/>
                    <a:lumOff val="35000"/>
                  </a:prstClr>
                </a:solidFill>
                <a:latin typeface="Yu Gothic UI Light" panose="020B0300000000000000" pitchFamily="50" charset="-128"/>
                <a:ea typeface="Yu Gothic UI Light" panose="020B0300000000000000" pitchFamily="50" charset="-128"/>
              </a:rPr>
              <a:t>説明する</a:t>
            </a:r>
            <a:endPar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18" name="Rectangle: Rounded Corners 17">
            <a:extLst>
              <a:ext uri="{FF2B5EF4-FFF2-40B4-BE49-F238E27FC236}">
                <a16:creationId xmlns:a16="http://schemas.microsoft.com/office/drawing/2014/main" id="{5D18B9ED-2F4F-0E7A-CD54-0F527671388D}"/>
              </a:ext>
            </a:extLst>
          </p:cNvPr>
          <p:cNvSpPr/>
          <p:nvPr/>
        </p:nvSpPr>
        <p:spPr>
          <a:xfrm>
            <a:off x="3803561" y="4133850"/>
            <a:ext cx="1082538"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食材管理</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9" name="Rectangle: Rounded Corners 18">
            <a:extLst>
              <a:ext uri="{FF2B5EF4-FFF2-40B4-BE49-F238E27FC236}">
                <a16:creationId xmlns:a16="http://schemas.microsoft.com/office/drawing/2014/main" id="{831BE307-658A-9DAE-5DD2-6F9408653470}"/>
              </a:ext>
            </a:extLst>
          </p:cNvPr>
          <p:cNvSpPr/>
          <p:nvPr/>
        </p:nvSpPr>
        <p:spPr>
          <a:xfrm>
            <a:off x="3803561" y="5614891"/>
            <a:ext cx="1082538" cy="914400"/>
          </a:xfrm>
          <a:prstGeom prst="roundRect">
            <a:avLst>
              <a:gd name="adj" fmla="val 14612"/>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prstClr val="black">
                    <a:lumMod val="65000"/>
                    <a:lumOff val="35000"/>
                  </a:prstClr>
                </a:solidFill>
                <a:latin typeface="Yu Gothic UI Light" panose="020B0300000000000000" pitchFamily="50" charset="-128"/>
                <a:ea typeface="Yu Gothic UI Light" panose="020B0300000000000000" pitchFamily="50" charset="-128"/>
              </a:rPr>
              <a:t>メニュー開発</a:t>
            </a:r>
            <a:endPar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20" name="Rectangle: Rounded Corners 19">
            <a:extLst>
              <a:ext uri="{FF2B5EF4-FFF2-40B4-BE49-F238E27FC236}">
                <a16:creationId xmlns:a16="http://schemas.microsoft.com/office/drawing/2014/main" id="{55D8379B-A104-1AFD-129A-0ED5CB51EB44}"/>
              </a:ext>
            </a:extLst>
          </p:cNvPr>
          <p:cNvSpPr/>
          <p:nvPr/>
        </p:nvSpPr>
        <p:spPr>
          <a:xfrm>
            <a:off x="5039414" y="1171768"/>
            <a:ext cx="1082538" cy="914400"/>
          </a:xfrm>
          <a:prstGeom prst="roundRect">
            <a:avLst>
              <a:gd name="adj" fmla="val 14612"/>
            </a:avLst>
          </a:prstGeom>
          <a:solidFill>
            <a:schemeClr val="bg1"/>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料理を注文</a:t>
            </a:r>
            <a:endPar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21" name="Rectangle: Rounded Corners 20">
            <a:extLst>
              <a:ext uri="{FF2B5EF4-FFF2-40B4-BE49-F238E27FC236}">
                <a16:creationId xmlns:a16="http://schemas.microsoft.com/office/drawing/2014/main" id="{29E3FFD9-6C0C-57E8-5792-0F7AD6F47B43}"/>
              </a:ext>
            </a:extLst>
          </p:cNvPr>
          <p:cNvSpPr/>
          <p:nvPr/>
        </p:nvSpPr>
        <p:spPr>
          <a:xfrm>
            <a:off x="5039414" y="2652809"/>
            <a:ext cx="1082538"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注文を受ける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2" name="Rectangle: Rounded Corners 21">
            <a:extLst>
              <a:ext uri="{FF2B5EF4-FFF2-40B4-BE49-F238E27FC236}">
                <a16:creationId xmlns:a16="http://schemas.microsoft.com/office/drawing/2014/main" id="{1EA85611-16F9-652C-B991-AFCD7B3BD65C}"/>
              </a:ext>
            </a:extLst>
          </p:cNvPr>
          <p:cNvSpPr/>
          <p:nvPr/>
        </p:nvSpPr>
        <p:spPr>
          <a:xfrm>
            <a:off x="5039414" y="4133850"/>
            <a:ext cx="1082538"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厨房に注文</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料理受付</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3" name="Rectangle: Rounded Corners 22">
            <a:extLst>
              <a:ext uri="{FF2B5EF4-FFF2-40B4-BE49-F238E27FC236}">
                <a16:creationId xmlns:a16="http://schemas.microsoft.com/office/drawing/2014/main" id="{72696E13-3D8B-0276-A2CB-9674BDB46BBF}"/>
              </a:ext>
            </a:extLst>
          </p:cNvPr>
          <p:cNvSpPr/>
          <p:nvPr/>
        </p:nvSpPr>
        <p:spPr>
          <a:xfrm>
            <a:off x="5039414" y="5614891"/>
            <a:ext cx="1082538" cy="914400"/>
          </a:xfrm>
          <a:prstGeom prst="roundRect">
            <a:avLst>
              <a:gd name="adj" fmla="val 14612"/>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prstClr val="black">
                    <a:lumMod val="65000"/>
                    <a:lumOff val="35000"/>
                  </a:prstClr>
                </a:solidFill>
                <a:latin typeface="Yu Gothic UI Light" panose="020B0300000000000000" pitchFamily="50" charset="-128"/>
                <a:ea typeface="Yu Gothic UI Light" panose="020B0300000000000000" pitchFamily="50" charset="-128"/>
              </a:rPr>
              <a:t>価格設定</a:t>
            </a:r>
            <a:endPar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24" name="Rectangle: Rounded Corners 23">
            <a:extLst>
              <a:ext uri="{FF2B5EF4-FFF2-40B4-BE49-F238E27FC236}">
                <a16:creationId xmlns:a16="http://schemas.microsoft.com/office/drawing/2014/main" id="{1AEDD218-BDC5-62F7-2E78-B82E0B2B76CB}"/>
              </a:ext>
            </a:extLst>
          </p:cNvPr>
          <p:cNvSpPr/>
          <p:nvPr/>
        </p:nvSpPr>
        <p:spPr>
          <a:xfrm>
            <a:off x="6275266" y="1171768"/>
            <a:ext cx="1082538"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料理を待つ</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6" name="Rectangle: Rounded Corners 25">
            <a:extLst>
              <a:ext uri="{FF2B5EF4-FFF2-40B4-BE49-F238E27FC236}">
                <a16:creationId xmlns:a16="http://schemas.microsoft.com/office/drawing/2014/main" id="{C56E3DF6-7AFA-26B2-358D-B81060F0BFF0}"/>
              </a:ext>
            </a:extLst>
          </p:cNvPr>
          <p:cNvSpPr/>
          <p:nvPr/>
        </p:nvSpPr>
        <p:spPr>
          <a:xfrm>
            <a:off x="6275266" y="4133850"/>
            <a:ext cx="1082538"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調理</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8" name="Rectangle: Rounded Corners 27">
            <a:extLst>
              <a:ext uri="{FF2B5EF4-FFF2-40B4-BE49-F238E27FC236}">
                <a16:creationId xmlns:a16="http://schemas.microsoft.com/office/drawing/2014/main" id="{D8FE8742-C7C5-34D6-2E3B-8218EC32A28B}"/>
              </a:ext>
            </a:extLst>
          </p:cNvPr>
          <p:cNvSpPr/>
          <p:nvPr/>
        </p:nvSpPr>
        <p:spPr>
          <a:xfrm>
            <a:off x="7511119" y="1171768"/>
            <a:ext cx="1082538"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注文した料理を受取る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9" name="Rectangle: Rounded Corners 28">
            <a:extLst>
              <a:ext uri="{FF2B5EF4-FFF2-40B4-BE49-F238E27FC236}">
                <a16:creationId xmlns:a16="http://schemas.microsoft.com/office/drawing/2014/main" id="{8CF89FB2-839D-BDB5-A62E-F3DB994653FB}"/>
              </a:ext>
            </a:extLst>
          </p:cNvPr>
          <p:cNvSpPr/>
          <p:nvPr/>
        </p:nvSpPr>
        <p:spPr>
          <a:xfrm>
            <a:off x="7511119" y="2652809"/>
            <a:ext cx="1082538"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注文を</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提供する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0" name="Rectangle: Rounded Corners 29">
            <a:extLst>
              <a:ext uri="{FF2B5EF4-FFF2-40B4-BE49-F238E27FC236}">
                <a16:creationId xmlns:a16="http://schemas.microsoft.com/office/drawing/2014/main" id="{8E052A0A-9533-AD16-F8C2-60A5F243DFB4}"/>
              </a:ext>
            </a:extLst>
          </p:cNvPr>
          <p:cNvSpPr/>
          <p:nvPr/>
        </p:nvSpPr>
        <p:spPr>
          <a:xfrm>
            <a:off x="7511119" y="4133850"/>
            <a:ext cx="1082538" cy="914400"/>
          </a:xfrm>
          <a:prstGeom prst="roundRect">
            <a:avLst>
              <a:gd name="adj" fmla="val 14612"/>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提供スタッフへの料理受渡し</a:t>
            </a:r>
            <a:endPar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32" name="Rectangle: Rounded Corners 31">
            <a:extLst>
              <a:ext uri="{FF2B5EF4-FFF2-40B4-BE49-F238E27FC236}">
                <a16:creationId xmlns:a16="http://schemas.microsoft.com/office/drawing/2014/main" id="{FEF4C56F-898D-E109-2298-218B09E1075B}"/>
              </a:ext>
            </a:extLst>
          </p:cNvPr>
          <p:cNvSpPr/>
          <p:nvPr/>
        </p:nvSpPr>
        <p:spPr>
          <a:xfrm>
            <a:off x="8746972" y="1171768"/>
            <a:ext cx="1082538"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食事する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6" name="Rectangle: Rounded Corners 35">
            <a:extLst>
              <a:ext uri="{FF2B5EF4-FFF2-40B4-BE49-F238E27FC236}">
                <a16:creationId xmlns:a16="http://schemas.microsoft.com/office/drawing/2014/main" id="{5CBD92B3-A717-AD9C-539F-CF55DE8199B4}"/>
              </a:ext>
            </a:extLst>
          </p:cNvPr>
          <p:cNvSpPr/>
          <p:nvPr/>
        </p:nvSpPr>
        <p:spPr>
          <a:xfrm>
            <a:off x="9982824" y="1171768"/>
            <a:ext cx="1082538" cy="914400"/>
          </a:xfrm>
          <a:prstGeom prst="roundRect">
            <a:avLst>
              <a:gd name="adj" fmla="val 14612"/>
            </a:avLst>
          </a:prstGeom>
          <a:solidFill>
            <a:schemeClr val="bg1"/>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prstClr val="black">
                    <a:lumMod val="65000"/>
                    <a:lumOff val="35000"/>
                  </a:prstClr>
                </a:solidFill>
                <a:latin typeface="Yu Gothic UI Light" panose="020B0300000000000000" pitchFamily="50" charset="-128"/>
                <a:ea typeface="Yu Gothic UI Light" panose="020B0300000000000000" pitchFamily="50" charset="-128"/>
              </a:rPr>
              <a:t>会計</a:t>
            </a:r>
            <a:endParaRPr lang="en-US"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37" name="Rectangle: Rounded Corners 36">
            <a:extLst>
              <a:ext uri="{FF2B5EF4-FFF2-40B4-BE49-F238E27FC236}">
                <a16:creationId xmlns:a16="http://schemas.microsoft.com/office/drawing/2014/main" id="{1DEA50F4-6AAD-4948-C161-C0F7F893E4F0}"/>
              </a:ext>
            </a:extLst>
          </p:cNvPr>
          <p:cNvSpPr/>
          <p:nvPr/>
        </p:nvSpPr>
        <p:spPr>
          <a:xfrm>
            <a:off x="9982824" y="2652809"/>
            <a:ext cx="1082538"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会計案内</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・対応</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9" name="Rectangle: Rounded Corners 38">
            <a:extLst>
              <a:ext uri="{FF2B5EF4-FFF2-40B4-BE49-F238E27FC236}">
                <a16:creationId xmlns:a16="http://schemas.microsoft.com/office/drawing/2014/main" id="{3591B13D-8F6E-9B71-68DD-5833373F7FC4}"/>
              </a:ext>
            </a:extLst>
          </p:cNvPr>
          <p:cNvSpPr/>
          <p:nvPr/>
        </p:nvSpPr>
        <p:spPr>
          <a:xfrm>
            <a:off x="9982824" y="5614891"/>
            <a:ext cx="1082538"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会計システム</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0" name="Arrow: Left 59">
            <a:extLst>
              <a:ext uri="{FF2B5EF4-FFF2-40B4-BE49-F238E27FC236}">
                <a16:creationId xmlns:a16="http://schemas.microsoft.com/office/drawing/2014/main" id="{3B77D7C8-197E-6174-FAFA-AE4F602FA9D6}"/>
              </a:ext>
            </a:extLst>
          </p:cNvPr>
          <p:cNvSpPr/>
          <p:nvPr/>
        </p:nvSpPr>
        <p:spPr>
          <a:xfrm>
            <a:off x="11241570" y="2106266"/>
            <a:ext cx="735093" cy="586405"/>
          </a:xfrm>
          <a:prstGeom prst="leftArrow">
            <a:avLst>
              <a:gd name="adj1" fmla="val 50000"/>
              <a:gd name="adj2" fmla="val 36268"/>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顧客との</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やりとり</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1" name="Arrow: Left 60">
            <a:extLst>
              <a:ext uri="{FF2B5EF4-FFF2-40B4-BE49-F238E27FC236}">
                <a16:creationId xmlns:a16="http://schemas.microsoft.com/office/drawing/2014/main" id="{3DF0C56A-4140-024D-3CD4-85ABF70DE6DB}"/>
              </a:ext>
            </a:extLst>
          </p:cNvPr>
          <p:cNvSpPr/>
          <p:nvPr/>
        </p:nvSpPr>
        <p:spPr>
          <a:xfrm>
            <a:off x="11241570" y="3555073"/>
            <a:ext cx="735093" cy="586405"/>
          </a:xfrm>
          <a:prstGeom prst="leftArrow">
            <a:avLst>
              <a:gd name="adj1" fmla="val 50000"/>
              <a:gd name="adj2" fmla="val 35212"/>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顧客から</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の見え方</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2" name="Arrow: Left 61">
            <a:extLst>
              <a:ext uri="{FF2B5EF4-FFF2-40B4-BE49-F238E27FC236}">
                <a16:creationId xmlns:a16="http://schemas.microsoft.com/office/drawing/2014/main" id="{C969A9F2-CA54-516E-A037-A9DAB25B7A43}"/>
              </a:ext>
            </a:extLst>
          </p:cNvPr>
          <p:cNvSpPr/>
          <p:nvPr/>
        </p:nvSpPr>
        <p:spPr>
          <a:xfrm>
            <a:off x="11241570" y="4997364"/>
            <a:ext cx="735093" cy="586405"/>
          </a:xfrm>
          <a:prstGeom prst="leftArrow">
            <a:avLst>
              <a:gd name="adj1" fmla="val 50000"/>
              <a:gd name="adj2" fmla="val 40493"/>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内部的な</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やりとり</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pic>
        <p:nvPicPr>
          <p:cNvPr id="6" name="Picture 4">
            <a:extLst>
              <a:ext uri="{FF2B5EF4-FFF2-40B4-BE49-F238E27FC236}">
                <a16:creationId xmlns:a16="http://schemas.microsoft.com/office/drawing/2014/main" id="{57794A87-D2A4-B940-D014-E97BFD8A19F1}"/>
              </a:ext>
            </a:extLst>
          </p:cNvPr>
          <p:cNvPicPr>
            <a:picLocks noChangeAspect="1"/>
          </p:cNvPicPr>
          <p:nvPr/>
        </p:nvPicPr>
        <p:blipFill>
          <a:blip r:embed="rId3"/>
          <a:stretch>
            <a:fillRect/>
          </a:stretch>
        </p:blipFill>
        <p:spPr>
          <a:xfrm>
            <a:off x="10506635" y="1877"/>
            <a:ext cx="1685364" cy="1066425"/>
          </a:xfrm>
          <a:prstGeom prst="rect">
            <a:avLst/>
          </a:prstGeom>
          <a:ln>
            <a:solidFill>
              <a:schemeClr val="bg1">
                <a:lumMod val="75000"/>
              </a:schemeClr>
            </a:solidFill>
          </a:ln>
        </p:spPr>
      </p:pic>
      <p:pic>
        <p:nvPicPr>
          <p:cNvPr id="64" name="グラフィックス 63" descr="ユーザー 単色塗りつぶし">
            <a:extLst>
              <a:ext uri="{FF2B5EF4-FFF2-40B4-BE49-F238E27FC236}">
                <a16:creationId xmlns:a16="http://schemas.microsoft.com/office/drawing/2014/main" id="{B5FDA6CE-F56C-3868-7687-9B6686494CE1}"/>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427" y="1883634"/>
            <a:ext cx="445263" cy="445263"/>
          </a:xfrm>
          <a:prstGeom prst="rect">
            <a:avLst/>
          </a:prstGeom>
        </p:spPr>
      </p:pic>
      <p:pic>
        <p:nvPicPr>
          <p:cNvPr id="68" name="図 67" descr="アイコン&#10;&#10;自動的に生成された説明">
            <a:extLst>
              <a:ext uri="{FF2B5EF4-FFF2-40B4-BE49-F238E27FC236}">
                <a16:creationId xmlns:a16="http://schemas.microsoft.com/office/drawing/2014/main" id="{B3734F27-FFC5-11F0-5BDF-D7784755B1DB}"/>
              </a:ext>
            </a:extLst>
          </p:cNvPr>
          <p:cNvPicPr>
            <a:picLocks/>
          </p:cNvPicPr>
          <p:nvPr/>
        </p:nvPicPr>
        <p:blipFill>
          <a:blip r:embed="rId6">
            <a:biLevel thresh="50000"/>
            <a:extLst>
              <a:ext uri="{28A0092B-C50C-407E-A947-70E740481C1C}">
                <a14:useLocalDpi xmlns:a14="http://schemas.microsoft.com/office/drawing/2010/main" val="0"/>
              </a:ext>
            </a:extLst>
          </a:blip>
          <a:stretch>
            <a:fillRect/>
          </a:stretch>
        </p:blipFill>
        <p:spPr>
          <a:xfrm>
            <a:off x="487428" y="4774732"/>
            <a:ext cx="445263" cy="445263"/>
          </a:xfrm>
          <a:prstGeom prst="rect">
            <a:avLst/>
          </a:prstGeom>
        </p:spPr>
      </p:pic>
      <p:pic>
        <p:nvPicPr>
          <p:cNvPr id="70" name="図 69" descr="アイコン&#10;&#10;自動的に生成された説明">
            <a:extLst>
              <a:ext uri="{FF2B5EF4-FFF2-40B4-BE49-F238E27FC236}">
                <a16:creationId xmlns:a16="http://schemas.microsoft.com/office/drawing/2014/main" id="{29D4853A-CFEE-0573-2CDF-8C57BDC29A7C}"/>
              </a:ext>
            </a:extLst>
          </p:cNvPr>
          <p:cNvPicPr>
            <a:picLocks/>
          </p:cNvPicPr>
          <p:nvPr/>
        </p:nvPicPr>
        <p:blipFill>
          <a:blip r:embed="rId7">
            <a:biLevel thresh="50000"/>
            <a:extLst>
              <a:ext uri="{28A0092B-C50C-407E-A947-70E740481C1C}">
                <a14:useLocalDpi xmlns:a14="http://schemas.microsoft.com/office/drawing/2010/main" val="0"/>
              </a:ext>
            </a:extLst>
          </a:blip>
          <a:stretch>
            <a:fillRect/>
          </a:stretch>
        </p:blipFill>
        <p:spPr>
          <a:xfrm>
            <a:off x="487428" y="3332441"/>
            <a:ext cx="445263" cy="445263"/>
          </a:xfrm>
          <a:prstGeom prst="rect">
            <a:avLst/>
          </a:prstGeom>
        </p:spPr>
      </p:pic>
      <p:pic>
        <p:nvPicPr>
          <p:cNvPr id="72" name="グラフィックス 71" descr="会議 単色塗りつぶし">
            <a:extLst>
              <a:ext uri="{FF2B5EF4-FFF2-40B4-BE49-F238E27FC236}">
                <a16:creationId xmlns:a16="http://schemas.microsoft.com/office/drawing/2014/main" id="{FEF8DA31-8449-76BA-2A15-D8A346123D90}"/>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060" y="6199323"/>
            <a:ext cx="445263" cy="445263"/>
          </a:xfrm>
          <a:prstGeom prst="rect">
            <a:avLst/>
          </a:prstGeom>
        </p:spPr>
      </p:pic>
      <p:pic>
        <p:nvPicPr>
          <p:cNvPr id="74" name="グラフィックス 73" descr="データベース 単色塗りつぶし">
            <a:extLst>
              <a:ext uri="{FF2B5EF4-FFF2-40B4-BE49-F238E27FC236}">
                <a16:creationId xmlns:a16="http://schemas.microsoft.com/office/drawing/2014/main" id="{98514D84-A802-4C91-10E7-497FCC2C8020}"/>
              </a:ext>
            </a:extLst>
          </p:cNvPr>
          <p:cNvPicPr>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8139" y="6199323"/>
            <a:ext cx="445263" cy="445263"/>
          </a:xfrm>
          <a:prstGeom prst="rect">
            <a:avLst/>
          </a:prstGeom>
        </p:spPr>
      </p:pic>
      <p:cxnSp>
        <p:nvCxnSpPr>
          <p:cNvPr id="75" name="直線矢印コネクタ 74">
            <a:extLst>
              <a:ext uri="{FF2B5EF4-FFF2-40B4-BE49-F238E27FC236}">
                <a16:creationId xmlns:a16="http://schemas.microsoft.com/office/drawing/2014/main" id="{DD7BADF6-BB36-2AC2-E871-A814BD655234}"/>
              </a:ext>
            </a:extLst>
          </p:cNvPr>
          <p:cNvCxnSpPr>
            <a:cxnSpLocks/>
            <a:stCxn id="8" idx="2"/>
            <a:endCxn id="9" idx="0"/>
          </p:cNvCxnSpPr>
          <p:nvPr/>
        </p:nvCxnSpPr>
        <p:spPr>
          <a:xfrm>
            <a:off x="1873125"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57D72589-CC79-C94D-9AB8-1FED71ECCA0C}"/>
              </a:ext>
            </a:extLst>
          </p:cNvPr>
          <p:cNvCxnSpPr>
            <a:cxnSpLocks/>
            <a:stCxn id="9" idx="2"/>
            <a:endCxn id="10" idx="0"/>
          </p:cNvCxnSpPr>
          <p:nvPr/>
        </p:nvCxnSpPr>
        <p:spPr>
          <a:xfrm>
            <a:off x="1873125" y="3567209"/>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C3FEC9FA-91BA-FADA-2926-72983053AC5C}"/>
              </a:ext>
            </a:extLst>
          </p:cNvPr>
          <p:cNvCxnSpPr>
            <a:cxnSpLocks/>
            <a:stCxn id="10" idx="2"/>
            <a:endCxn id="11" idx="0"/>
          </p:cNvCxnSpPr>
          <p:nvPr/>
        </p:nvCxnSpPr>
        <p:spPr>
          <a:xfrm>
            <a:off x="1873125" y="5048250"/>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152BF515-CF93-88F0-9109-ECEFF8FDDF55}"/>
              </a:ext>
            </a:extLst>
          </p:cNvPr>
          <p:cNvCxnSpPr>
            <a:cxnSpLocks/>
            <a:stCxn id="12" idx="2"/>
            <a:endCxn id="13" idx="0"/>
          </p:cNvCxnSpPr>
          <p:nvPr/>
        </p:nvCxnSpPr>
        <p:spPr>
          <a:xfrm>
            <a:off x="3108978"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576729D8-07F0-54A6-B7C6-F620CD4B9EAD}"/>
              </a:ext>
            </a:extLst>
          </p:cNvPr>
          <p:cNvCxnSpPr>
            <a:cxnSpLocks/>
            <a:stCxn id="14" idx="2"/>
            <a:endCxn id="15" idx="0"/>
          </p:cNvCxnSpPr>
          <p:nvPr/>
        </p:nvCxnSpPr>
        <p:spPr>
          <a:xfrm>
            <a:off x="3108978" y="5048250"/>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9D7A5215-F121-5C40-5B5D-F028C968F44E}"/>
              </a:ext>
            </a:extLst>
          </p:cNvPr>
          <p:cNvCxnSpPr>
            <a:cxnSpLocks/>
            <a:stCxn id="17" idx="0"/>
            <a:endCxn id="16" idx="2"/>
          </p:cNvCxnSpPr>
          <p:nvPr/>
        </p:nvCxnSpPr>
        <p:spPr>
          <a:xfrm flipV="1">
            <a:off x="4344830"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A080B2E7-B544-ADCB-C312-41582EDE55D8}"/>
              </a:ext>
            </a:extLst>
          </p:cNvPr>
          <p:cNvCxnSpPr>
            <a:cxnSpLocks/>
            <a:stCxn id="20" idx="2"/>
            <a:endCxn id="21" idx="0"/>
          </p:cNvCxnSpPr>
          <p:nvPr/>
        </p:nvCxnSpPr>
        <p:spPr>
          <a:xfrm>
            <a:off x="5580683"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C70D4C23-864A-B4CC-0015-DA61007D52CB}"/>
              </a:ext>
            </a:extLst>
          </p:cNvPr>
          <p:cNvCxnSpPr>
            <a:cxnSpLocks/>
            <a:stCxn id="19" idx="0"/>
            <a:endCxn id="18" idx="2"/>
          </p:cNvCxnSpPr>
          <p:nvPr/>
        </p:nvCxnSpPr>
        <p:spPr>
          <a:xfrm flipV="1">
            <a:off x="4344830" y="5048250"/>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E5AA2-8091-DD0D-EA0D-11B4331C6FED}"/>
              </a:ext>
            </a:extLst>
          </p:cNvPr>
          <p:cNvCxnSpPr>
            <a:cxnSpLocks/>
            <a:stCxn id="21" idx="2"/>
            <a:endCxn id="22" idx="0"/>
          </p:cNvCxnSpPr>
          <p:nvPr/>
        </p:nvCxnSpPr>
        <p:spPr>
          <a:xfrm>
            <a:off x="5580683" y="3567209"/>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D843B50E-8965-5765-B9A9-E06599BD5AD2}"/>
              </a:ext>
            </a:extLst>
          </p:cNvPr>
          <p:cNvCxnSpPr>
            <a:cxnSpLocks/>
            <a:stCxn id="30" idx="0"/>
            <a:endCxn id="29" idx="2"/>
          </p:cNvCxnSpPr>
          <p:nvPr/>
        </p:nvCxnSpPr>
        <p:spPr>
          <a:xfrm flipV="1">
            <a:off x="8052388" y="3567209"/>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9FF2B1A6-42EF-D21F-1C1D-468807BFF9CF}"/>
              </a:ext>
            </a:extLst>
          </p:cNvPr>
          <p:cNvCxnSpPr>
            <a:cxnSpLocks/>
            <a:stCxn id="29" idx="0"/>
            <a:endCxn id="28" idx="2"/>
          </p:cNvCxnSpPr>
          <p:nvPr/>
        </p:nvCxnSpPr>
        <p:spPr>
          <a:xfrm flipV="1">
            <a:off x="8052388"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97127403-0FCA-72F0-3EB7-5C2320ADF664}"/>
              </a:ext>
            </a:extLst>
          </p:cNvPr>
          <p:cNvCxnSpPr>
            <a:cxnSpLocks/>
            <a:stCxn id="36" idx="2"/>
            <a:endCxn id="37" idx="0"/>
          </p:cNvCxnSpPr>
          <p:nvPr/>
        </p:nvCxnSpPr>
        <p:spPr>
          <a:xfrm>
            <a:off x="10524093"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D23B8815-F9C1-ED61-9D51-D3BF7A8E09C3}"/>
              </a:ext>
            </a:extLst>
          </p:cNvPr>
          <p:cNvCxnSpPr>
            <a:cxnSpLocks/>
            <a:stCxn id="37" idx="2"/>
            <a:endCxn id="39" idx="0"/>
          </p:cNvCxnSpPr>
          <p:nvPr/>
        </p:nvCxnSpPr>
        <p:spPr>
          <a:xfrm>
            <a:off x="10524093" y="3567209"/>
            <a:ext cx="0" cy="2047682"/>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583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FDD17E-2117-AFC0-2EAB-E604CD7C87AE}"/>
              </a:ext>
            </a:extLst>
          </p:cNvPr>
          <p:cNvSpPr/>
          <p:nvPr/>
        </p:nvSpPr>
        <p:spPr>
          <a:xfrm>
            <a:off x="-23978" y="0"/>
            <a:ext cx="12215977" cy="6858000"/>
          </a:xfrm>
          <a:prstGeom prst="rect">
            <a:avLst/>
          </a:prstGeom>
          <a:solidFill>
            <a:srgbClr val="92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 name="テキスト プレースホルダー 1">
            <a:extLst>
              <a:ext uri="{FF2B5EF4-FFF2-40B4-BE49-F238E27FC236}">
                <a16:creationId xmlns:a16="http://schemas.microsoft.com/office/drawing/2014/main" id="{C472144F-DA16-28B2-D756-B12AE329D3AD}"/>
              </a:ext>
            </a:extLst>
          </p:cNvPr>
          <p:cNvSpPr>
            <a:spLocks noGrp="1"/>
          </p:cNvSpPr>
          <p:nvPr>
            <p:ph type="body" sz="quarter" idx="10"/>
          </p:nvPr>
        </p:nvSpPr>
        <p:spPr>
          <a:xfrm>
            <a:off x="180724" y="296613"/>
            <a:ext cx="11762821" cy="489099"/>
          </a:xfrm>
        </p:spPr>
        <p:txBody>
          <a:bodyPr lIns="91440" tIns="45720" rIns="91440" bIns="45720" anchor="t"/>
          <a:lstStyle/>
          <a:p>
            <a:pPr algn="ctr"/>
            <a:r>
              <a:rPr lang="ja-JP" altLang="en-US" sz="2000" dirty="0">
                <a:solidFill>
                  <a:schemeClr val="bg1"/>
                </a:solidFill>
                <a:latin typeface="Yu Gothic UI Light"/>
                <a:ea typeface="Yu Gothic UI Light"/>
              </a:rPr>
              <a:t>サービスブループリント （例：</a:t>
            </a:r>
            <a:r>
              <a:rPr lang="en-US" altLang="ja-JP" sz="2000" dirty="0">
                <a:solidFill>
                  <a:schemeClr val="bg1"/>
                </a:solidFill>
                <a:latin typeface="Yu Gothic UI Light"/>
                <a:ea typeface="Yu Gothic UI Light"/>
              </a:rPr>
              <a:t>Airbnb</a:t>
            </a:r>
            <a:r>
              <a:rPr lang="ja-JP" altLang="en-US" sz="2000" dirty="0">
                <a:solidFill>
                  <a:schemeClr val="bg1"/>
                </a:solidFill>
                <a:latin typeface="Yu Gothic UI Light"/>
                <a:ea typeface="Yu Gothic UI Light"/>
              </a:rPr>
              <a:t>の旅行者）</a:t>
            </a:r>
          </a:p>
        </p:txBody>
      </p:sp>
      <p:graphicFrame>
        <p:nvGraphicFramePr>
          <p:cNvPr id="2" name="Table 1">
            <a:extLst>
              <a:ext uri="{FF2B5EF4-FFF2-40B4-BE49-F238E27FC236}">
                <a16:creationId xmlns:a16="http://schemas.microsoft.com/office/drawing/2014/main" id="{1D4B4252-D1D9-B0BA-B47B-015A7F226806}"/>
              </a:ext>
            </a:extLst>
          </p:cNvPr>
          <p:cNvGraphicFramePr>
            <a:graphicFrameLocks noGrp="1"/>
          </p:cNvGraphicFramePr>
          <p:nvPr/>
        </p:nvGraphicFramePr>
        <p:xfrm>
          <a:off x="180724" y="688932"/>
          <a:ext cx="11835067" cy="6050072"/>
        </p:xfrm>
        <a:graphic>
          <a:graphicData uri="http://schemas.openxmlformats.org/drawingml/2006/table">
            <a:tbl>
              <a:tblPr>
                <a:effectLst>
                  <a:outerShdw blurRad="50800" dist="38100" dir="2700000" algn="tl" rotWithShape="0">
                    <a:prstClr val="black">
                      <a:alpha val="40000"/>
                    </a:prstClr>
                  </a:outerShdw>
                </a:effectLst>
              </a:tblPr>
              <a:tblGrid>
                <a:gridCol w="1005139">
                  <a:extLst>
                    <a:ext uri="{9D8B030D-6E8A-4147-A177-3AD203B41FA5}">
                      <a16:colId xmlns:a16="http://schemas.microsoft.com/office/drawing/2014/main" val="1184435700"/>
                    </a:ext>
                  </a:extLst>
                </a:gridCol>
                <a:gridCol w="2707482">
                  <a:extLst>
                    <a:ext uri="{9D8B030D-6E8A-4147-A177-3AD203B41FA5}">
                      <a16:colId xmlns:a16="http://schemas.microsoft.com/office/drawing/2014/main" val="719009147"/>
                    </a:ext>
                  </a:extLst>
                </a:gridCol>
                <a:gridCol w="2707482">
                  <a:extLst>
                    <a:ext uri="{9D8B030D-6E8A-4147-A177-3AD203B41FA5}">
                      <a16:colId xmlns:a16="http://schemas.microsoft.com/office/drawing/2014/main" val="158344635"/>
                    </a:ext>
                  </a:extLst>
                </a:gridCol>
                <a:gridCol w="2707482">
                  <a:extLst>
                    <a:ext uri="{9D8B030D-6E8A-4147-A177-3AD203B41FA5}">
                      <a16:colId xmlns:a16="http://schemas.microsoft.com/office/drawing/2014/main" val="948491974"/>
                    </a:ext>
                  </a:extLst>
                </a:gridCol>
                <a:gridCol w="2707482">
                  <a:extLst>
                    <a:ext uri="{9D8B030D-6E8A-4147-A177-3AD203B41FA5}">
                      <a16:colId xmlns:a16="http://schemas.microsoft.com/office/drawing/2014/main" val="734865250"/>
                    </a:ext>
                  </a:extLst>
                </a:gridCol>
              </a:tblGrid>
              <a:tr h="278344">
                <a:tc>
                  <a:txBody>
                    <a:bodyPr/>
                    <a:lstStyle/>
                    <a:p>
                      <a:pPr algn="ct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r>
                        <a:rPr lang="ja-JP" altLang="en-US" sz="1100" dirty="0">
                          <a:latin typeface="Yu Gothic UI Light" panose="020B0300000000000000" pitchFamily="50" charset="-128"/>
                          <a:ea typeface="Yu Gothic UI Light" panose="020B0300000000000000" pitchFamily="50" charset="-128"/>
                        </a:rPr>
                        <a:t>時間軸</a:t>
                      </a:r>
                      <a:r>
                        <a:rPr lang="en-US" altLang="ja-JP" sz="1100" dirty="0">
                          <a:latin typeface="Yu Gothic UI Light" panose="020B0300000000000000" pitchFamily="50" charset="-128"/>
                          <a:ea typeface="Yu Gothic UI Light" panose="020B0300000000000000" pitchFamily="50" charset="-128"/>
                          <a:sym typeface="Wingdings" panose="05000000000000000000" pitchFamily="2" charset="2"/>
                        </a:rPr>
                        <a:t></a:t>
                      </a:r>
                      <a:endParaRPr lang="en-US" sz="1100" dirty="0">
                        <a:latin typeface="Yu Gothic UI Light" panose="020B0300000000000000" pitchFamily="50" charset="-128"/>
                        <a:ea typeface="Yu Gothic UI Light" panose="020B0300000000000000"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DFDF"/>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3273149"/>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カスタマー</a:t>
                      </a:r>
                      <a:endParaRPr lang="en-US" altLang="ja-JP" sz="1100" dirty="0">
                        <a:latin typeface="Yu Gothic UI Light" panose="020B0300000000000000" pitchFamily="50" charset="-128"/>
                        <a:ea typeface="Yu Gothic UI Light" panose="020B0300000000000000" pitchFamily="50" charset="-128"/>
                      </a:endParaRPr>
                    </a:p>
                    <a:p>
                      <a:pPr algn="ctr"/>
                      <a:r>
                        <a:rPr lang="ja-JP" altLang="en-US" sz="1100" dirty="0">
                          <a:latin typeface="Yu Gothic UI Light" panose="020B0300000000000000" pitchFamily="50" charset="-128"/>
                          <a:ea typeface="Yu Gothic UI Light" panose="020B0300000000000000" pitchFamily="50" charset="-128"/>
                        </a:rPr>
                        <a:t>アクション</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rgbClr val="E3E14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774135"/>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フロントステージアクション</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14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011259"/>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バックステージ</a:t>
                      </a:r>
                      <a:endParaRPr lang="en-US" altLang="ja-JP" sz="1100" dirty="0">
                        <a:latin typeface="Yu Gothic UI Light" panose="020B0300000000000000" pitchFamily="50" charset="-128"/>
                        <a:ea typeface="Yu Gothic UI Light" panose="020B0300000000000000" pitchFamily="50" charset="-128"/>
                      </a:endParaRPr>
                    </a:p>
                    <a:p>
                      <a:pPr algn="ctr"/>
                      <a:r>
                        <a:rPr lang="ja-JP" altLang="en-US" sz="1100" dirty="0">
                          <a:latin typeface="Yu Gothic UI Light" panose="020B0300000000000000" pitchFamily="50" charset="-128"/>
                          <a:ea typeface="Yu Gothic UI Light" panose="020B0300000000000000" pitchFamily="50" charset="-128"/>
                        </a:rPr>
                        <a:t>アクション</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4464332"/>
                  </a:ext>
                </a:extLst>
              </a:tr>
              <a:tr h="1442932">
                <a:tc>
                  <a:txBody>
                    <a:bodyPr/>
                    <a:lstStyle/>
                    <a:p>
                      <a:pPr algn="ctr"/>
                      <a:r>
                        <a:rPr lang="ja-JP" altLang="en-US" sz="1100" dirty="0">
                          <a:latin typeface="Yu Gothic UI Light" panose="020B0300000000000000" pitchFamily="50" charset="-128"/>
                          <a:ea typeface="Yu Gothic UI Light" panose="020B0300000000000000" pitchFamily="50" charset="-128"/>
                        </a:rPr>
                        <a:t>プロセス</a:t>
                      </a:r>
                      <a:endParaRPr lang="en-US" sz="1100" dirty="0">
                        <a:latin typeface="Yu Gothic UI Light" panose="020B0300000000000000" pitchFamily="50" charset="-128"/>
                        <a:ea typeface="Yu Gothic UI Light" panose="020B03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latin typeface="Yu Gothic UI Light" panose="020B0300000000000000" pitchFamily="50" charset="-128"/>
                        <a:ea typeface="Yu Gothic UI Light" panose="020B0300000000000000" pitchFamily="50" charset="-128"/>
                      </a:endParaRPr>
                    </a:p>
                  </a:txBody>
                  <a:tcP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8677655"/>
                  </a:ext>
                </a:extLst>
              </a:tr>
            </a:tbl>
          </a:graphicData>
        </a:graphic>
      </p:graphicFrame>
      <p:grpSp>
        <p:nvGrpSpPr>
          <p:cNvPr id="5" name="グループ化 4">
            <a:extLst>
              <a:ext uri="{FF2B5EF4-FFF2-40B4-BE49-F238E27FC236}">
                <a16:creationId xmlns:a16="http://schemas.microsoft.com/office/drawing/2014/main" id="{AC0C6BB4-B155-D2A3-B856-489394E03D57}"/>
              </a:ext>
            </a:extLst>
          </p:cNvPr>
          <p:cNvGrpSpPr/>
          <p:nvPr/>
        </p:nvGrpSpPr>
        <p:grpSpPr>
          <a:xfrm>
            <a:off x="1331856" y="1171768"/>
            <a:ext cx="9658873" cy="5357523"/>
            <a:chOff x="1331856" y="1171768"/>
            <a:chExt cx="5392803" cy="5357523"/>
          </a:xfrm>
        </p:grpSpPr>
        <p:sp>
          <p:nvSpPr>
            <p:cNvPr id="8" name="Rectangle: Rounded Corners 7">
              <a:extLst>
                <a:ext uri="{FF2B5EF4-FFF2-40B4-BE49-F238E27FC236}">
                  <a16:creationId xmlns:a16="http://schemas.microsoft.com/office/drawing/2014/main" id="{D7874869-37E9-84AD-524E-C0DA34E26E4E}"/>
                </a:ext>
              </a:extLst>
            </p:cNvPr>
            <p:cNvSpPr/>
            <p:nvPr/>
          </p:nvSpPr>
          <p:spPr>
            <a:xfrm>
              <a:off x="13318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旅行先</a:t>
              </a: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を</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検索する</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9" name="Rectangle: Rounded Corners 8">
              <a:extLst>
                <a:ext uri="{FF2B5EF4-FFF2-40B4-BE49-F238E27FC236}">
                  <a16:creationId xmlns:a16="http://schemas.microsoft.com/office/drawing/2014/main" id="{E3593C29-4EA1-6BFB-2A9C-10E444187885}"/>
                </a:ext>
              </a:extLst>
            </p:cNvPr>
            <p:cNvSpPr/>
            <p:nvPr/>
          </p:nvSpPr>
          <p:spPr>
            <a:xfrm>
              <a:off x="13318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検索結果の表示</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フィルター機能の</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提供</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0" name="Rectangle: Rounded Corners 9">
              <a:extLst>
                <a:ext uri="{FF2B5EF4-FFF2-40B4-BE49-F238E27FC236}">
                  <a16:creationId xmlns:a16="http://schemas.microsoft.com/office/drawing/2014/main" id="{2FA9D209-C12A-245E-1900-3A0EE6C0D773}"/>
                </a:ext>
              </a:extLst>
            </p:cNvPr>
            <p:cNvSpPr/>
            <p:nvPr/>
          </p:nvSpPr>
          <p:spPr>
            <a:xfrm>
              <a:off x="13318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検索クエリ処理</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検索結果の並び替え</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1" name="Rectangle: Rounded Corners 10">
              <a:extLst>
                <a:ext uri="{FF2B5EF4-FFF2-40B4-BE49-F238E27FC236}">
                  <a16:creationId xmlns:a16="http://schemas.microsoft.com/office/drawing/2014/main" id="{60191E6A-D2F8-BB21-C124-7F951ABE1F5A}"/>
                </a:ext>
              </a:extLst>
            </p:cNvPr>
            <p:cNvSpPr/>
            <p:nvPr/>
          </p:nvSpPr>
          <p:spPr>
            <a:xfrm>
              <a:off x="13318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コンテンツ管理システム</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2" name="Rectangle: Rounded Corners 11">
              <a:extLst>
                <a:ext uri="{FF2B5EF4-FFF2-40B4-BE49-F238E27FC236}">
                  <a16:creationId xmlns:a16="http://schemas.microsoft.com/office/drawing/2014/main" id="{919C0336-546C-0182-14A2-30A203055F96}"/>
                </a:ext>
              </a:extLst>
            </p:cNvPr>
            <p:cNvSpPr/>
            <p:nvPr/>
          </p:nvSpPr>
          <p:spPr>
            <a:xfrm>
              <a:off x="21161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物件詳細を</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確認する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3" name="Rectangle: Rounded Corners 12">
              <a:extLst>
                <a:ext uri="{FF2B5EF4-FFF2-40B4-BE49-F238E27FC236}">
                  <a16:creationId xmlns:a16="http://schemas.microsoft.com/office/drawing/2014/main" id="{6905785C-23FC-A5C0-C556-A006ED9BE67C}"/>
                </a:ext>
              </a:extLst>
            </p:cNvPr>
            <p:cNvSpPr/>
            <p:nvPr/>
          </p:nvSpPr>
          <p:spPr>
            <a:xfrm>
              <a:off x="21161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物件写真のギャラリー・詳細情報の提示</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4" name="Rectangle: Rounded Corners 13">
              <a:extLst>
                <a:ext uri="{FF2B5EF4-FFF2-40B4-BE49-F238E27FC236}">
                  <a16:creationId xmlns:a16="http://schemas.microsoft.com/office/drawing/2014/main" id="{DE2E4ACA-0763-A797-B13F-6432FB22FE16}"/>
                </a:ext>
              </a:extLst>
            </p:cNvPr>
            <p:cNvSpPr/>
            <p:nvPr/>
          </p:nvSpPr>
          <p:spPr>
            <a:xfrm>
              <a:off x="21161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物件詳細データの取得・成型</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レビューデータの紐づけ処理</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5" name="Rectangle: Rounded Corners 14">
              <a:extLst>
                <a:ext uri="{FF2B5EF4-FFF2-40B4-BE49-F238E27FC236}">
                  <a16:creationId xmlns:a16="http://schemas.microsoft.com/office/drawing/2014/main" id="{D23DEF0B-3904-E3E6-F8AB-8611E06711E3}"/>
                </a:ext>
              </a:extLst>
            </p:cNvPr>
            <p:cNvSpPr/>
            <p:nvPr/>
          </p:nvSpPr>
          <p:spPr>
            <a:xfrm>
              <a:off x="21161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コンテンツ管理システム</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16" name="Rectangle: Rounded Corners 15">
              <a:extLst>
                <a:ext uri="{FF2B5EF4-FFF2-40B4-BE49-F238E27FC236}">
                  <a16:creationId xmlns:a16="http://schemas.microsoft.com/office/drawing/2014/main" id="{BDA19C59-0BCB-8C3A-3E4F-6B900AD9002A}"/>
                </a:ext>
              </a:extLst>
            </p:cNvPr>
            <p:cNvSpPr/>
            <p:nvPr/>
          </p:nvSpPr>
          <p:spPr>
            <a:xfrm>
              <a:off x="29004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ホストに質問する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7" name="Rectangle: Rounded Corners 16">
              <a:extLst>
                <a:ext uri="{FF2B5EF4-FFF2-40B4-BE49-F238E27FC236}">
                  <a16:creationId xmlns:a16="http://schemas.microsoft.com/office/drawing/2014/main" id="{19904313-120A-17A8-3EB6-D1809D63763D}"/>
                </a:ext>
              </a:extLst>
            </p:cNvPr>
            <p:cNvSpPr/>
            <p:nvPr/>
          </p:nvSpPr>
          <p:spPr>
            <a:xfrm>
              <a:off x="29004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メッセージプラットフォームの提供</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8" name="Rectangle: Rounded Corners 17">
              <a:extLst>
                <a:ext uri="{FF2B5EF4-FFF2-40B4-BE49-F238E27FC236}">
                  <a16:creationId xmlns:a16="http://schemas.microsoft.com/office/drawing/2014/main" id="{5D18B9ED-2F4F-0E7A-CD54-0F527671388D}"/>
                </a:ext>
              </a:extLst>
            </p:cNvPr>
            <p:cNvSpPr/>
            <p:nvPr/>
          </p:nvSpPr>
          <p:spPr>
            <a:xfrm>
              <a:off x="29004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メッセージ配信</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通知処理</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ホストとの連絡履歴管理</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19" name="Rectangle: Rounded Corners 18">
              <a:extLst>
                <a:ext uri="{FF2B5EF4-FFF2-40B4-BE49-F238E27FC236}">
                  <a16:creationId xmlns:a16="http://schemas.microsoft.com/office/drawing/2014/main" id="{831BE307-658A-9DAE-5DD2-6F9408653470}"/>
                </a:ext>
              </a:extLst>
            </p:cNvPr>
            <p:cNvSpPr/>
            <p:nvPr/>
          </p:nvSpPr>
          <p:spPr>
            <a:xfrm>
              <a:off x="29004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メッセージングインフラ</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自動応答システム</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0" name="Rectangle: Rounded Corners 19">
              <a:extLst>
                <a:ext uri="{FF2B5EF4-FFF2-40B4-BE49-F238E27FC236}">
                  <a16:creationId xmlns:a16="http://schemas.microsoft.com/office/drawing/2014/main" id="{55D8379B-A104-1AFD-129A-0ED5CB51EB44}"/>
                </a:ext>
              </a:extLst>
            </p:cNvPr>
            <p:cNvSpPr/>
            <p:nvPr/>
          </p:nvSpPr>
          <p:spPr>
            <a:xfrm>
              <a:off x="36847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予約と</a:t>
              </a: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支払いをする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1" name="Rectangle: Rounded Corners 20">
              <a:extLst>
                <a:ext uri="{FF2B5EF4-FFF2-40B4-BE49-F238E27FC236}">
                  <a16:creationId xmlns:a16="http://schemas.microsoft.com/office/drawing/2014/main" id="{29E3FFD9-6C0C-57E8-5792-0F7AD6F47B43}"/>
                </a:ext>
              </a:extLst>
            </p:cNvPr>
            <p:cNvSpPr/>
            <p:nvPr/>
          </p:nvSpPr>
          <p:spPr>
            <a:xfrm>
              <a:off x="36847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予約管理画面</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決裁画面の表示</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2" name="Rectangle: Rounded Corners 21">
              <a:extLst>
                <a:ext uri="{FF2B5EF4-FFF2-40B4-BE49-F238E27FC236}">
                  <a16:creationId xmlns:a16="http://schemas.microsoft.com/office/drawing/2014/main" id="{1EA85611-16F9-652C-B991-AFCD7B3BD65C}"/>
                </a:ext>
              </a:extLst>
            </p:cNvPr>
            <p:cNvSpPr/>
            <p:nvPr/>
          </p:nvSpPr>
          <p:spPr>
            <a:xfrm>
              <a:off x="36847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予約データ登録</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決裁</a:t>
              </a:r>
              <a:r>
                <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rPr>
                <a:t>API</a:t>
              </a: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連携</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23" name="Rectangle: Rounded Corners 22">
              <a:extLst>
                <a:ext uri="{FF2B5EF4-FFF2-40B4-BE49-F238E27FC236}">
                  <a16:creationId xmlns:a16="http://schemas.microsoft.com/office/drawing/2014/main" id="{72696E13-3D8B-0276-A2CB-9674BDB46BBF}"/>
                </a:ext>
              </a:extLst>
            </p:cNvPr>
            <p:cNvSpPr/>
            <p:nvPr/>
          </p:nvSpPr>
          <p:spPr>
            <a:xfrm>
              <a:off x="36847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外部決裁</a:t>
              </a:r>
              <a:r>
                <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との連携</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4" name="Rectangle: Rounded Corners 23">
              <a:extLst>
                <a:ext uri="{FF2B5EF4-FFF2-40B4-BE49-F238E27FC236}">
                  <a16:creationId xmlns:a16="http://schemas.microsoft.com/office/drawing/2014/main" id="{1AEDD218-BDC5-62F7-2E78-B82E0B2B76CB}"/>
                </a:ext>
              </a:extLst>
            </p:cNvPr>
            <p:cNvSpPr/>
            <p:nvPr/>
          </p:nvSpPr>
          <p:spPr>
            <a:xfrm>
              <a:off x="44690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案内を見て</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現地に向かう</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5" name="Rectangle: Rounded Corners 24">
              <a:extLst>
                <a:ext uri="{FF2B5EF4-FFF2-40B4-BE49-F238E27FC236}">
                  <a16:creationId xmlns:a16="http://schemas.microsoft.com/office/drawing/2014/main" id="{D2792B21-1593-9D1B-BD23-48AB366443FA}"/>
                </a:ext>
              </a:extLst>
            </p:cNvPr>
            <p:cNvSpPr/>
            <p:nvPr/>
          </p:nvSpPr>
          <p:spPr>
            <a:xfrm>
              <a:off x="44690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地図機能や</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チェックイン画面の表示</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26" name="Rectangle: Rounded Corners 25">
              <a:extLst>
                <a:ext uri="{FF2B5EF4-FFF2-40B4-BE49-F238E27FC236}">
                  <a16:creationId xmlns:a16="http://schemas.microsoft.com/office/drawing/2014/main" id="{C56E3DF6-7AFA-26B2-358D-B81060F0BFF0}"/>
                </a:ext>
              </a:extLst>
            </p:cNvPr>
            <p:cNvSpPr/>
            <p:nvPr/>
          </p:nvSpPr>
          <p:spPr>
            <a:xfrm>
              <a:off x="44690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地図</a:t>
              </a:r>
              <a:r>
                <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rPr>
                <a:t>API</a:t>
              </a: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連携</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物件データの取得・成型</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周辺情報の取得</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7" name="Rectangle: Rounded Corners 26">
              <a:extLst>
                <a:ext uri="{FF2B5EF4-FFF2-40B4-BE49-F238E27FC236}">
                  <a16:creationId xmlns:a16="http://schemas.microsoft.com/office/drawing/2014/main" id="{5E40E1A8-2CA9-B14B-0442-4AB6FE0F93EC}"/>
                </a:ext>
              </a:extLst>
            </p:cNvPr>
            <p:cNvSpPr/>
            <p:nvPr/>
          </p:nvSpPr>
          <p:spPr>
            <a:xfrm>
              <a:off x="44690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位置情報</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外部地図</a:t>
              </a:r>
              <a:r>
                <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rPr>
                <a:t>API</a:t>
              </a: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との連携</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p:txBody>
        </p:sp>
        <p:sp>
          <p:nvSpPr>
            <p:cNvPr id="28" name="Rectangle: Rounded Corners 27">
              <a:extLst>
                <a:ext uri="{FF2B5EF4-FFF2-40B4-BE49-F238E27FC236}">
                  <a16:creationId xmlns:a16="http://schemas.microsoft.com/office/drawing/2014/main" id="{D8FE8742-C7C5-34D6-2E3B-8218EC32A28B}"/>
                </a:ext>
              </a:extLst>
            </p:cNvPr>
            <p:cNvSpPr/>
            <p:nvPr/>
          </p:nvSpPr>
          <p:spPr>
            <a:xfrm>
              <a:off x="52533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チェックインと</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滞在</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29" name="Rectangle: Rounded Corners 28">
              <a:extLst>
                <a:ext uri="{FF2B5EF4-FFF2-40B4-BE49-F238E27FC236}">
                  <a16:creationId xmlns:a16="http://schemas.microsoft.com/office/drawing/2014/main" id="{8CF89FB2-839D-BDB5-A62E-F3DB994653FB}"/>
                </a:ext>
              </a:extLst>
            </p:cNvPr>
            <p:cNvSpPr/>
            <p:nvPr/>
          </p:nvSpPr>
          <p:spPr>
            <a:xfrm>
              <a:off x="52533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チェックイン方法の表示</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0" name="Rectangle: Rounded Corners 29">
              <a:extLst>
                <a:ext uri="{FF2B5EF4-FFF2-40B4-BE49-F238E27FC236}">
                  <a16:creationId xmlns:a16="http://schemas.microsoft.com/office/drawing/2014/main" id="{8E052A0A-9533-AD16-F8C2-60A5F243DFB4}"/>
                </a:ext>
              </a:extLst>
            </p:cNvPr>
            <p:cNvSpPr/>
            <p:nvPr/>
          </p:nvSpPr>
          <p:spPr>
            <a:xfrm>
              <a:off x="52533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チェックイン</a:t>
              </a: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フラグの更新</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エスカレーション</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処理</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1" name="Rectangle: Rounded Corners 30">
              <a:extLst>
                <a:ext uri="{FF2B5EF4-FFF2-40B4-BE49-F238E27FC236}">
                  <a16:creationId xmlns:a16="http://schemas.microsoft.com/office/drawing/2014/main" id="{5C67BC8F-F8BE-C662-5D86-C67B8E5A91A9}"/>
                </a:ext>
              </a:extLst>
            </p:cNvPr>
            <p:cNvSpPr/>
            <p:nvPr/>
          </p:nvSpPr>
          <p:spPr>
            <a:xfrm>
              <a:off x="52533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コンテンツ管理システム</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メッセージングインフラ</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2" name="Rectangle: Rounded Corners 31">
              <a:extLst>
                <a:ext uri="{FF2B5EF4-FFF2-40B4-BE49-F238E27FC236}">
                  <a16:creationId xmlns:a16="http://schemas.microsoft.com/office/drawing/2014/main" id="{FEF4C56F-898D-E109-2298-218B09E1075B}"/>
                </a:ext>
              </a:extLst>
            </p:cNvPr>
            <p:cNvSpPr/>
            <p:nvPr/>
          </p:nvSpPr>
          <p:spPr>
            <a:xfrm>
              <a:off x="6037656" y="1171768"/>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評価とコメントを</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残す</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3" name="Rectangle: Rounded Corners 32">
              <a:extLst>
                <a:ext uri="{FF2B5EF4-FFF2-40B4-BE49-F238E27FC236}">
                  <a16:creationId xmlns:a16="http://schemas.microsoft.com/office/drawing/2014/main" id="{8C5E625C-7312-AD3C-571F-3AAF5EE87BB2}"/>
                </a:ext>
              </a:extLst>
            </p:cNvPr>
            <p:cNvSpPr/>
            <p:nvPr/>
          </p:nvSpPr>
          <p:spPr>
            <a:xfrm>
              <a:off x="6037656" y="2652809"/>
              <a:ext cx="687003" cy="914400"/>
            </a:xfrm>
            <a:prstGeom prst="roundRect">
              <a:avLst>
                <a:gd name="adj" fmla="val 14612"/>
              </a:avLst>
            </a:prstGeom>
            <a:solidFill>
              <a:schemeClr val="bg1"/>
            </a:solidFill>
            <a:ln w="19050">
              <a:solidFill>
                <a:srgbClr val="E3E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レビューフォームを</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表示する</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4" name="Rectangle: Rounded Corners 33">
              <a:extLst>
                <a:ext uri="{FF2B5EF4-FFF2-40B4-BE49-F238E27FC236}">
                  <a16:creationId xmlns:a16="http://schemas.microsoft.com/office/drawing/2014/main" id="{BC3D826A-A889-BA61-637D-E8B81011939A}"/>
                </a:ext>
              </a:extLst>
            </p:cNvPr>
            <p:cNvSpPr/>
            <p:nvPr/>
          </p:nvSpPr>
          <p:spPr>
            <a:xfrm>
              <a:off x="6037656" y="4133850"/>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レビューのデータベースへの連携</a:t>
              </a:r>
              <a:endParaRPr kumimoji="1" lang="en-US" altLang="ja-JP"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35" name="Rectangle: Rounded Corners 34">
              <a:extLst>
                <a:ext uri="{FF2B5EF4-FFF2-40B4-BE49-F238E27FC236}">
                  <a16:creationId xmlns:a16="http://schemas.microsoft.com/office/drawing/2014/main" id="{7C3ECC63-DB78-CFAB-3DFF-593701E4CAD6}"/>
                </a:ext>
              </a:extLst>
            </p:cNvPr>
            <p:cNvSpPr/>
            <p:nvPr/>
          </p:nvSpPr>
          <p:spPr>
            <a:xfrm>
              <a:off x="6037656" y="5614891"/>
              <a:ext cx="687003" cy="914400"/>
            </a:xfrm>
            <a:prstGeom prst="roundRect">
              <a:avLst>
                <a:gd name="adj" fmla="val 14612"/>
              </a:avLst>
            </a:prstGeom>
            <a:solidFill>
              <a:schemeClr val="bg1"/>
            </a:solidFill>
            <a:ln w="19050">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dirty="0">
                  <a:solidFill>
                    <a:prstClr val="black">
                      <a:lumMod val="65000"/>
                      <a:lumOff val="35000"/>
                    </a:prstClr>
                  </a:solidFill>
                  <a:latin typeface="Yu Gothic UI Light" panose="020B0300000000000000" pitchFamily="50" charset="-128"/>
                  <a:ea typeface="Yu Gothic UI Light" panose="020B0300000000000000" pitchFamily="50" charset="-128"/>
                </a:rPr>
                <a:t>レビュー管理システム</a:t>
              </a:r>
              <a:endParaRPr lang="en-US" altLang="ja-JP" sz="1100" dirty="0">
                <a:solidFill>
                  <a:prstClr val="black">
                    <a:lumMod val="65000"/>
                    <a:lumOff val="35000"/>
                  </a:prstClr>
                </a:solidFill>
                <a:latin typeface="Yu Gothic UI Light" panose="020B0300000000000000" pitchFamily="50" charset="-128"/>
                <a:ea typeface="Yu Gothic UI Light" panose="020B03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評価アルゴリズム</a:t>
              </a:r>
              <a:endParaRPr kumimoji="1" lang="en-US" sz="11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grpSp>
      <p:sp>
        <p:nvSpPr>
          <p:cNvPr id="60" name="Arrow: Left 59">
            <a:extLst>
              <a:ext uri="{FF2B5EF4-FFF2-40B4-BE49-F238E27FC236}">
                <a16:creationId xmlns:a16="http://schemas.microsoft.com/office/drawing/2014/main" id="{3B77D7C8-197E-6174-FAFA-AE4F602FA9D6}"/>
              </a:ext>
            </a:extLst>
          </p:cNvPr>
          <p:cNvSpPr/>
          <p:nvPr/>
        </p:nvSpPr>
        <p:spPr>
          <a:xfrm>
            <a:off x="11241570" y="2106266"/>
            <a:ext cx="735093" cy="586405"/>
          </a:xfrm>
          <a:prstGeom prst="leftArrow">
            <a:avLst>
              <a:gd name="adj1" fmla="val 50000"/>
              <a:gd name="adj2" fmla="val 36268"/>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顧客との</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やりとり</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1" name="Arrow: Left 60">
            <a:extLst>
              <a:ext uri="{FF2B5EF4-FFF2-40B4-BE49-F238E27FC236}">
                <a16:creationId xmlns:a16="http://schemas.microsoft.com/office/drawing/2014/main" id="{3DF0C56A-4140-024D-3CD4-85ABF70DE6DB}"/>
              </a:ext>
            </a:extLst>
          </p:cNvPr>
          <p:cNvSpPr/>
          <p:nvPr/>
        </p:nvSpPr>
        <p:spPr>
          <a:xfrm>
            <a:off x="11241570" y="3555073"/>
            <a:ext cx="735093" cy="586405"/>
          </a:xfrm>
          <a:prstGeom prst="leftArrow">
            <a:avLst>
              <a:gd name="adj1" fmla="val 50000"/>
              <a:gd name="adj2" fmla="val 35212"/>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顧客から</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の見え方</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sp>
        <p:nvSpPr>
          <p:cNvPr id="62" name="Arrow: Left 61">
            <a:extLst>
              <a:ext uri="{FF2B5EF4-FFF2-40B4-BE49-F238E27FC236}">
                <a16:creationId xmlns:a16="http://schemas.microsoft.com/office/drawing/2014/main" id="{C969A9F2-CA54-516E-A037-A9DAB25B7A43}"/>
              </a:ext>
            </a:extLst>
          </p:cNvPr>
          <p:cNvSpPr/>
          <p:nvPr/>
        </p:nvSpPr>
        <p:spPr>
          <a:xfrm>
            <a:off x="11241570" y="4997364"/>
            <a:ext cx="735093" cy="586405"/>
          </a:xfrm>
          <a:prstGeom prst="leftArrow">
            <a:avLst>
              <a:gd name="adj1" fmla="val 50000"/>
              <a:gd name="adj2" fmla="val 40493"/>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内部的な</a:t>
            </a:r>
            <a:endParaRPr kumimoji="1" lang="en-US" altLang="ja-JP"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rPr>
              <a:t>やりとり</a:t>
            </a:r>
            <a:endParaRPr kumimoji="1" lang="en-US" sz="1000" b="0" i="0" u="none" strike="noStrike" kern="1200" cap="none" spc="0" normalizeH="0" baseline="0" noProof="0" dirty="0">
              <a:ln>
                <a:noFill/>
              </a:ln>
              <a:solidFill>
                <a:prstClr val="black">
                  <a:lumMod val="65000"/>
                  <a:lumOff val="35000"/>
                </a:prstClr>
              </a:solidFill>
              <a:effectLst/>
              <a:uLnTx/>
              <a:uFillTx/>
              <a:latin typeface="Yu Gothic UI Light" panose="020B0300000000000000" pitchFamily="50" charset="-128"/>
              <a:ea typeface="Yu Gothic UI Light" panose="020B0300000000000000" pitchFamily="50" charset="-128"/>
              <a:cs typeface="+mn-cs"/>
            </a:endParaRPr>
          </a:p>
        </p:txBody>
      </p:sp>
      <p:cxnSp>
        <p:nvCxnSpPr>
          <p:cNvPr id="4" name="直線矢印コネクタ 3">
            <a:extLst>
              <a:ext uri="{FF2B5EF4-FFF2-40B4-BE49-F238E27FC236}">
                <a16:creationId xmlns:a16="http://schemas.microsoft.com/office/drawing/2014/main" id="{81289831-5801-B55A-DE21-74ED455C5BA1}"/>
              </a:ext>
            </a:extLst>
          </p:cNvPr>
          <p:cNvCxnSpPr>
            <a:cxnSpLocks/>
            <a:stCxn id="8" idx="2"/>
            <a:endCxn id="9" idx="0"/>
          </p:cNvCxnSpPr>
          <p:nvPr/>
        </p:nvCxnSpPr>
        <p:spPr>
          <a:xfrm>
            <a:off x="1947091"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1B10780-7B0B-C355-640E-880E9858E5D2}"/>
              </a:ext>
            </a:extLst>
          </p:cNvPr>
          <p:cNvCxnSpPr>
            <a:cxnSpLocks/>
          </p:cNvCxnSpPr>
          <p:nvPr/>
        </p:nvCxnSpPr>
        <p:spPr>
          <a:xfrm>
            <a:off x="1718491" y="3574837"/>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6F191C7-5DD3-ACF1-142A-5CE5C1F5F59C}"/>
              </a:ext>
            </a:extLst>
          </p:cNvPr>
          <p:cNvCxnSpPr>
            <a:cxnSpLocks/>
            <a:stCxn id="12" idx="2"/>
            <a:endCxn id="13" idx="0"/>
          </p:cNvCxnSpPr>
          <p:nvPr/>
        </p:nvCxnSpPr>
        <p:spPr>
          <a:xfrm>
            <a:off x="3351825"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D16B73C5-789F-B189-A0B7-03B9CFEF73EF}"/>
              </a:ext>
            </a:extLst>
          </p:cNvPr>
          <p:cNvCxnSpPr>
            <a:cxnSpLocks/>
          </p:cNvCxnSpPr>
          <p:nvPr/>
        </p:nvCxnSpPr>
        <p:spPr>
          <a:xfrm>
            <a:off x="4723425"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6D7DD6C-CC42-7281-28B6-C5E2F79761D6}"/>
              </a:ext>
            </a:extLst>
          </p:cNvPr>
          <p:cNvCxnSpPr>
            <a:cxnSpLocks/>
          </p:cNvCxnSpPr>
          <p:nvPr/>
        </p:nvCxnSpPr>
        <p:spPr>
          <a:xfrm>
            <a:off x="6096000"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E046351A-A01D-27D2-BAFC-EB84F14CBEC3}"/>
              </a:ext>
            </a:extLst>
          </p:cNvPr>
          <p:cNvCxnSpPr>
            <a:cxnSpLocks/>
          </p:cNvCxnSpPr>
          <p:nvPr/>
        </p:nvCxnSpPr>
        <p:spPr>
          <a:xfrm>
            <a:off x="7543800"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454A11BE-18CA-CF16-546E-70F19210BDF1}"/>
              </a:ext>
            </a:extLst>
          </p:cNvPr>
          <p:cNvCxnSpPr>
            <a:cxnSpLocks/>
          </p:cNvCxnSpPr>
          <p:nvPr/>
        </p:nvCxnSpPr>
        <p:spPr>
          <a:xfrm>
            <a:off x="8991600"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79F468DD-8361-2637-5CFC-C3472E35F979}"/>
              </a:ext>
            </a:extLst>
          </p:cNvPr>
          <p:cNvCxnSpPr>
            <a:cxnSpLocks/>
          </p:cNvCxnSpPr>
          <p:nvPr/>
        </p:nvCxnSpPr>
        <p:spPr>
          <a:xfrm>
            <a:off x="10401300" y="208616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853C3BC-CB82-264B-6454-F8DAB82FCB95}"/>
              </a:ext>
            </a:extLst>
          </p:cNvPr>
          <p:cNvCxnSpPr>
            <a:cxnSpLocks/>
          </p:cNvCxnSpPr>
          <p:nvPr/>
        </p:nvCxnSpPr>
        <p:spPr>
          <a:xfrm flipV="1">
            <a:off x="2198993" y="3574837"/>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4053CCD4-4956-FC82-829D-E79072588E29}"/>
              </a:ext>
            </a:extLst>
          </p:cNvPr>
          <p:cNvCxnSpPr>
            <a:cxnSpLocks/>
          </p:cNvCxnSpPr>
          <p:nvPr/>
        </p:nvCxnSpPr>
        <p:spPr>
          <a:xfrm>
            <a:off x="1745784" y="5063506"/>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86FAB4FB-CEBE-FAA2-E2AF-EB8788F51B82}"/>
              </a:ext>
            </a:extLst>
          </p:cNvPr>
          <p:cNvCxnSpPr>
            <a:cxnSpLocks/>
          </p:cNvCxnSpPr>
          <p:nvPr/>
        </p:nvCxnSpPr>
        <p:spPr>
          <a:xfrm flipV="1">
            <a:off x="2226286" y="5063506"/>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54EBD34E-43DD-9084-71CC-5DA32853D7E2}"/>
              </a:ext>
            </a:extLst>
          </p:cNvPr>
          <p:cNvCxnSpPr>
            <a:cxnSpLocks/>
          </p:cNvCxnSpPr>
          <p:nvPr/>
        </p:nvCxnSpPr>
        <p:spPr>
          <a:xfrm>
            <a:off x="3090091" y="3590093"/>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7524DF5-A5A6-36D4-7E7B-F26CB15FFB2F}"/>
              </a:ext>
            </a:extLst>
          </p:cNvPr>
          <p:cNvCxnSpPr>
            <a:cxnSpLocks/>
          </p:cNvCxnSpPr>
          <p:nvPr/>
        </p:nvCxnSpPr>
        <p:spPr>
          <a:xfrm flipV="1">
            <a:off x="3570593" y="3590093"/>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4C2825E1-BA1A-7FC4-C315-648184729964}"/>
              </a:ext>
            </a:extLst>
          </p:cNvPr>
          <p:cNvCxnSpPr>
            <a:cxnSpLocks/>
          </p:cNvCxnSpPr>
          <p:nvPr/>
        </p:nvCxnSpPr>
        <p:spPr>
          <a:xfrm>
            <a:off x="4499791" y="3574837"/>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47C11E79-DC8E-B1EE-7610-9E9C4BDC97A7}"/>
              </a:ext>
            </a:extLst>
          </p:cNvPr>
          <p:cNvCxnSpPr>
            <a:cxnSpLocks/>
          </p:cNvCxnSpPr>
          <p:nvPr/>
        </p:nvCxnSpPr>
        <p:spPr>
          <a:xfrm flipV="1">
            <a:off x="4980293" y="3574837"/>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7514576-5280-588A-1FB4-74827032F484}"/>
              </a:ext>
            </a:extLst>
          </p:cNvPr>
          <p:cNvCxnSpPr>
            <a:cxnSpLocks/>
          </p:cNvCxnSpPr>
          <p:nvPr/>
        </p:nvCxnSpPr>
        <p:spPr>
          <a:xfrm>
            <a:off x="3081177" y="5078762"/>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070F8F4C-4075-B566-183E-0B2E21651D6F}"/>
              </a:ext>
            </a:extLst>
          </p:cNvPr>
          <p:cNvCxnSpPr>
            <a:cxnSpLocks/>
          </p:cNvCxnSpPr>
          <p:nvPr/>
        </p:nvCxnSpPr>
        <p:spPr>
          <a:xfrm flipV="1">
            <a:off x="3561679" y="5078762"/>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949701DE-E22D-E5EF-C896-CFD83C270C79}"/>
              </a:ext>
            </a:extLst>
          </p:cNvPr>
          <p:cNvCxnSpPr>
            <a:cxnSpLocks/>
          </p:cNvCxnSpPr>
          <p:nvPr/>
        </p:nvCxnSpPr>
        <p:spPr>
          <a:xfrm>
            <a:off x="4416570" y="5094018"/>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8E5939DF-45D7-71AD-59A3-625B0EB237A7}"/>
              </a:ext>
            </a:extLst>
          </p:cNvPr>
          <p:cNvCxnSpPr>
            <a:cxnSpLocks/>
          </p:cNvCxnSpPr>
          <p:nvPr/>
        </p:nvCxnSpPr>
        <p:spPr>
          <a:xfrm flipV="1">
            <a:off x="4897072" y="5094018"/>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C92B4259-79AD-7752-7E0B-8144AB46A03A}"/>
              </a:ext>
            </a:extLst>
          </p:cNvPr>
          <p:cNvCxnSpPr>
            <a:cxnSpLocks/>
          </p:cNvCxnSpPr>
          <p:nvPr/>
        </p:nvCxnSpPr>
        <p:spPr>
          <a:xfrm>
            <a:off x="5917063" y="5048250"/>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0C8E5CCB-9609-1E7B-98EB-BF03391EA917}"/>
              </a:ext>
            </a:extLst>
          </p:cNvPr>
          <p:cNvCxnSpPr>
            <a:cxnSpLocks/>
          </p:cNvCxnSpPr>
          <p:nvPr/>
        </p:nvCxnSpPr>
        <p:spPr>
          <a:xfrm flipV="1">
            <a:off x="6397565" y="5048250"/>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16CF7E4-16D4-5B35-D5FD-A91206D82A21}"/>
              </a:ext>
            </a:extLst>
          </p:cNvPr>
          <p:cNvCxnSpPr>
            <a:cxnSpLocks/>
          </p:cNvCxnSpPr>
          <p:nvPr/>
        </p:nvCxnSpPr>
        <p:spPr>
          <a:xfrm>
            <a:off x="5917063" y="3590092"/>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5A5BDC2C-4CC9-E634-22E2-05004190A59F}"/>
              </a:ext>
            </a:extLst>
          </p:cNvPr>
          <p:cNvCxnSpPr>
            <a:cxnSpLocks/>
          </p:cNvCxnSpPr>
          <p:nvPr/>
        </p:nvCxnSpPr>
        <p:spPr>
          <a:xfrm flipV="1">
            <a:off x="6397565" y="3590092"/>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2B0DA81F-B1F2-A22A-4FC1-2181E744FBD9}"/>
              </a:ext>
            </a:extLst>
          </p:cNvPr>
          <p:cNvCxnSpPr>
            <a:cxnSpLocks/>
          </p:cNvCxnSpPr>
          <p:nvPr/>
        </p:nvCxnSpPr>
        <p:spPr>
          <a:xfrm>
            <a:off x="7352163" y="3555073"/>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800D070B-8C78-8691-7EF2-F1DB057B07BC}"/>
              </a:ext>
            </a:extLst>
          </p:cNvPr>
          <p:cNvCxnSpPr>
            <a:cxnSpLocks/>
          </p:cNvCxnSpPr>
          <p:nvPr/>
        </p:nvCxnSpPr>
        <p:spPr>
          <a:xfrm flipV="1">
            <a:off x="7832665" y="3555073"/>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49387498-8088-0571-7B40-5D29CE052710}"/>
              </a:ext>
            </a:extLst>
          </p:cNvPr>
          <p:cNvCxnSpPr>
            <a:cxnSpLocks/>
          </p:cNvCxnSpPr>
          <p:nvPr/>
        </p:nvCxnSpPr>
        <p:spPr>
          <a:xfrm>
            <a:off x="8749163" y="3582464"/>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64EE73F0-C31E-ADA1-AE3D-8DC1C74241E7}"/>
              </a:ext>
            </a:extLst>
          </p:cNvPr>
          <p:cNvCxnSpPr>
            <a:cxnSpLocks/>
          </p:cNvCxnSpPr>
          <p:nvPr/>
        </p:nvCxnSpPr>
        <p:spPr>
          <a:xfrm flipV="1">
            <a:off x="9229665" y="3582464"/>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F43F6E78-3EE0-996B-9FBC-DC4BA144DD58}"/>
              </a:ext>
            </a:extLst>
          </p:cNvPr>
          <p:cNvCxnSpPr>
            <a:cxnSpLocks/>
          </p:cNvCxnSpPr>
          <p:nvPr/>
        </p:nvCxnSpPr>
        <p:spPr>
          <a:xfrm>
            <a:off x="10146163" y="3597719"/>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91A4F1DE-D757-9078-110F-3FF6432C3F64}"/>
              </a:ext>
            </a:extLst>
          </p:cNvPr>
          <p:cNvCxnSpPr>
            <a:cxnSpLocks/>
          </p:cNvCxnSpPr>
          <p:nvPr/>
        </p:nvCxnSpPr>
        <p:spPr>
          <a:xfrm flipV="1">
            <a:off x="10626665" y="3597719"/>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19CF1D1C-D218-4AC9-14FB-2196EB5E4EE4}"/>
              </a:ext>
            </a:extLst>
          </p:cNvPr>
          <p:cNvCxnSpPr>
            <a:cxnSpLocks/>
          </p:cNvCxnSpPr>
          <p:nvPr/>
        </p:nvCxnSpPr>
        <p:spPr>
          <a:xfrm>
            <a:off x="7352163" y="5071133"/>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8E183BEC-C4AB-EE67-3304-03C6E7F95DD4}"/>
              </a:ext>
            </a:extLst>
          </p:cNvPr>
          <p:cNvCxnSpPr>
            <a:cxnSpLocks/>
          </p:cNvCxnSpPr>
          <p:nvPr/>
        </p:nvCxnSpPr>
        <p:spPr>
          <a:xfrm flipV="1">
            <a:off x="7832665" y="5071133"/>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E431BFD3-3491-B5B2-81C5-D54CB180996F}"/>
              </a:ext>
            </a:extLst>
          </p:cNvPr>
          <p:cNvCxnSpPr>
            <a:cxnSpLocks/>
          </p:cNvCxnSpPr>
          <p:nvPr/>
        </p:nvCxnSpPr>
        <p:spPr>
          <a:xfrm>
            <a:off x="8749163" y="5014873"/>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563DA67-383C-EFE8-FBEA-5C04919C6DF8}"/>
              </a:ext>
            </a:extLst>
          </p:cNvPr>
          <p:cNvCxnSpPr>
            <a:cxnSpLocks/>
          </p:cNvCxnSpPr>
          <p:nvPr/>
        </p:nvCxnSpPr>
        <p:spPr>
          <a:xfrm flipV="1">
            <a:off x="9229665" y="5014873"/>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0BF6722-97E4-C0FC-69DD-D5348F69B0C4}"/>
              </a:ext>
            </a:extLst>
          </p:cNvPr>
          <p:cNvCxnSpPr>
            <a:cxnSpLocks/>
          </p:cNvCxnSpPr>
          <p:nvPr/>
        </p:nvCxnSpPr>
        <p:spPr>
          <a:xfrm>
            <a:off x="10146163" y="4958613"/>
            <a:ext cx="0" cy="566641"/>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1A47F6D-66DA-AD93-B5D2-0BE547429FE5}"/>
              </a:ext>
            </a:extLst>
          </p:cNvPr>
          <p:cNvCxnSpPr>
            <a:cxnSpLocks/>
          </p:cNvCxnSpPr>
          <p:nvPr/>
        </p:nvCxnSpPr>
        <p:spPr>
          <a:xfrm flipV="1">
            <a:off x="10626665" y="4958613"/>
            <a:ext cx="0" cy="551385"/>
          </a:xfrm>
          <a:prstGeom prst="straightConnector1">
            <a:avLst/>
          </a:prstGeom>
          <a:ln>
            <a:solidFill>
              <a:schemeClr val="accent1">
                <a:lumMod val="20000"/>
                <a:lumOff val="8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750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3"/>
          <a:stretch>
            <a:fillRect/>
          </a:stretch>
        </p:blipFill>
        <p:spPr>
          <a:xfrm>
            <a:off x="0" y="-638337"/>
            <a:ext cx="12202010" cy="8134673"/>
          </a:xfrm>
          <a:prstGeom prst="rect">
            <a:avLst/>
          </a:prstGeom>
        </p:spPr>
      </p:pic>
      <p:sp>
        <p:nvSpPr>
          <p:cNvPr id="6" name="正方形/長方形 5">
            <a:extLst>
              <a:ext uri="{FF2B5EF4-FFF2-40B4-BE49-F238E27FC236}">
                <a16:creationId xmlns:a16="http://schemas.microsoft.com/office/drawing/2014/main" id="{3EA7FF4F-9074-1E0C-DD27-9C98F320E8E4}"/>
              </a:ext>
            </a:extLst>
          </p:cNvPr>
          <p:cNvSpPr/>
          <p:nvPr/>
        </p:nvSpPr>
        <p:spPr>
          <a:xfrm>
            <a:off x="1" y="0"/>
            <a:ext cx="12202010"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Yu Gothic UI Light" panose="020B0300000000000000" pitchFamily="50" charset="-128"/>
              <a:ea typeface="Yu Gothic UI Light" panose="020B0300000000000000" pitchFamily="50" charset="-128"/>
            </a:endParaRPr>
          </a:p>
        </p:txBody>
      </p:sp>
      <p:sp>
        <p:nvSpPr>
          <p:cNvPr id="21" name="テキスト ボックス 20">
            <a:extLst>
              <a:ext uri="{FF2B5EF4-FFF2-40B4-BE49-F238E27FC236}">
                <a16:creationId xmlns:a16="http://schemas.microsoft.com/office/drawing/2014/main" id="{09D1FB90-7A6A-F162-5E3A-7286D441D15A}"/>
              </a:ext>
            </a:extLst>
          </p:cNvPr>
          <p:cNvSpPr txBox="1"/>
          <p:nvPr/>
        </p:nvSpPr>
        <p:spPr>
          <a:xfrm>
            <a:off x="987764" y="2479939"/>
            <a:ext cx="10216471" cy="2097378"/>
          </a:xfrm>
          <a:prstGeom prst="rect">
            <a:avLst/>
          </a:prstGeom>
          <a:noFill/>
        </p:spPr>
        <p:txBody>
          <a:bodyPr wrap="square" rtlCol="0" anchor="ctr">
            <a:noAutofit/>
          </a:bodyPr>
          <a:lstStyle/>
          <a:p>
            <a:pPr algn="ctr">
              <a:spcBef>
                <a:spcPts val="200"/>
              </a:spcBef>
            </a:pPr>
            <a:r>
              <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Challenge 5</a:t>
            </a:r>
          </a:p>
          <a:p>
            <a:pPr algn="ctr">
              <a:spcBef>
                <a:spcPts val="200"/>
              </a:spcBef>
            </a:pPr>
            <a:r>
              <a:rPr lang="ja-JP" altLang="en-US"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ぺーパープロト</a:t>
            </a:r>
            <a:endPar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endParaRPr>
          </a:p>
        </p:txBody>
      </p:sp>
      <p:pic>
        <p:nvPicPr>
          <p:cNvPr id="7" name="図 6">
            <a:extLst>
              <a:ext uri="{FF2B5EF4-FFF2-40B4-BE49-F238E27FC236}">
                <a16:creationId xmlns:a16="http://schemas.microsoft.com/office/drawing/2014/main" id="{0CCBAB37-0780-E356-DD43-7B9639B47863}"/>
              </a:ext>
            </a:extLst>
          </p:cNvPr>
          <p:cNvPicPr>
            <a:picLocks noChangeAspect="1"/>
          </p:cNvPicPr>
          <p:nvPr/>
        </p:nvPicPr>
        <p:blipFill>
          <a:blip r:embed="rId4"/>
          <a:stretch>
            <a:fillRect/>
          </a:stretch>
        </p:blipFill>
        <p:spPr>
          <a:xfrm>
            <a:off x="4720082" y="787762"/>
            <a:ext cx="2751837" cy="906486"/>
          </a:xfrm>
          <a:prstGeom prst="rect">
            <a:avLst/>
          </a:prstGeom>
        </p:spPr>
      </p:pic>
    </p:spTree>
    <p:extLst>
      <p:ext uri="{BB962C8B-B14F-4D97-AF65-F5344CB8AC3E}">
        <p14:creationId xmlns:p14="http://schemas.microsoft.com/office/powerpoint/2010/main" val="98737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04E67B-066C-2D08-AED1-0F696B7CE2AF}"/>
              </a:ext>
            </a:extLst>
          </p:cNvPr>
          <p:cNvSpPr>
            <a:spLocks noGrp="1"/>
          </p:cNvSpPr>
          <p:nvPr>
            <p:ph type="body" sz="quarter" idx="10"/>
          </p:nvPr>
        </p:nvSpPr>
        <p:spPr/>
        <p:txBody>
          <a:bodyPr/>
          <a:lstStyle/>
          <a:p>
            <a:r>
              <a:rPr kumimoji="1" lang="ja-JP" altLang="en-US" dirty="0"/>
              <a:t>ペーパープロトとは</a:t>
            </a:r>
          </a:p>
        </p:txBody>
      </p:sp>
      <p:sp>
        <p:nvSpPr>
          <p:cNvPr id="3" name="テキスト ボックス 2">
            <a:extLst>
              <a:ext uri="{FF2B5EF4-FFF2-40B4-BE49-F238E27FC236}">
                <a16:creationId xmlns:a16="http://schemas.microsoft.com/office/drawing/2014/main" id="{727BAD6E-9D1E-EAE4-E2A8-1BDEA593113D}"/>
              </a:ext>
            </a:extLst>
          </p:cNvPr>
          <p:cNvSpPr txBox="1"/>
          <p:nvPr/>
        </p:nvSpPr>
        <p:spPr>
          <a:xfrm>
            <a:off x="214589" y="953467"/>
            <a:ext cx="11762821" cy="923330"/>
          </a:xfrm>
          <a:prstGeom prst="rect">
            <a:avLst/>
          </a:prstGeom>
          <a:noFill/>
        </p:spPr>
        <p:txBody>
          <a:bodyPr wrap="square" rtlCol="0">
            <a:spAutoFit/>
          </a:bodyPr>
          <a:lstStyle/>
          <a:p>
            <a:r>
              <a:rPr lang="ja-JP" altLang="en-US" dirty="0"/>
              <a:t>アイデア段階で、画面構成や操作フローを手書きで（紙で）簡単に作成し、ユーザー体験の流れを素早く検証する。具体的なデザインは含まず、操作感や画面遷移を直感的に確認して、フィードバックを得たりコミニケーションを行う。</a:t>
            </a:r>
            <a:endParaRPr kumimoji="1"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pic>
        <p:nvPicPr>
          <p:cNvPr id="4" name="図 3">
            <a:extLst>
              <a:ext uri="{FF2B5EF4-FFF2-40B4-BE49-F238E27FC236}">
                <a16:creationId xmlns:a16="http://schemas.microsoft.com/office/drawing/2014/main" id="{B4A39F20-BA3D-5F4A-A501-A15229E8308B}"/>
              </a:ext>
            </a:extLst>
          </p:cNvPr>
          <p:cNvPicPr>
            <a:picLocks noChangeAspect="1"/>
          </p:cNvPicPr>
          <p:nvPr/>
        </p:nvPicPr>
        <p:blipFill>
          <a:blip r:embed="rId2">
            <a:extLst>
              <a:ext uri="{28A0092B-C50C-407E-A947-70E740481C1C}">
                <a14:useLocalDpi xmlns:a14="http://schemas.microsoft.com/office/drawing/2010/main" val="0"/>
              </a:ext>
            </a:extLst>
          </a:blip>
          <a:srcRect l="2006" t="30884" r="47693" b="5798"/>
          <a:stretch/>
        </p:blipFill>
        <p:spPr>
          <a:xfrm>
            <a:off x="214589" y="2822345"/>
            <a:ext cx="4410284" cy="3106920"/>
          </a:xfrm>
          <a:prstGeom prst="rect">
            <a:avLst/>
          </a:prstGeom>
        </p:spPr>
      </p:pic>
      <p:sp>
        <p:nvSpPr>
          <p:cNvPr id="6" name="正方形/長方形 5">
            <a:extLst>
              <a:ext uri="{FF2B5EF4-FFF2-40B4-BE49-F238E27FC236}">
                <a16:creationId xmlns:a16="http://schemas.microsoft.com/office/drawing/2014/main" id="{319C7623-78BE-E4C9-02FB-2B02A4A51018}"/>
              </a:ext>
            </a:extLst>
          </p:cNvPr>
          <p:cNvSpPr/>
          <p:nvPr/>
        </p:nvSpPr>
        <p:spPr>
          <a:xfrm>
            <a:off x="214589" y="2172860"/>
            <a:ext cx="4410284" cy="5186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①紙に実際に書き出してみる</a:t>
            </a:r>
          </a:p>
        </p:txBody>
      </p:sp>
      <p:sp>
        <p:nvSpPr>
          <p:cNvPr id="8" name="正方形/長方形 7">
            <a:extLst>
              <a:ext uri="{FF2B5EF4-FFF2-40B4-BE49-F238E27FC236}">
                <a16:creationId xmlns:a16="http://schemas.microsoft.com/office/drawing/2014/main" id="{67BA6402-64EE-BEA2-6677-BCA90786E855}"/>
              </a:ext>
            </a:extLst>
          </p:cNvPr>
          <p:cNvSpPr/>
          <p:nvPr/>
        </p:nvSpPr>
        <p:spPr>
          <a:xfrm>
            <a:off x="4828032" y="2169994"/>
            <a:ext cx="7050732" cy="5186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②のスクショを取る</a:t>
            </a:r>
          </a:p>
        </p:txBody>
      </p:sp>
      <p:sp>
        <p:nvSpPr>
          <p:cNvPr id="9" name="正方形/長方形 8">
            <a:extLst>
              <a:ext uri="{FF2B5EF4-FFF2-40B4-BE49-F238E27FC236}">
                <a16:creationId xmlns:a16="http://schemas.microsoft.com/office/drawing/2014/main" id="{5437ECEF-802F-746C-8E58-8200F21300B1}"/>
              </a:ext>
            </a:extLst>
          </p:cNvPr>
          <p:cNvSpPr/>
          <p:nvPr/>
        </p:nvSpPr>
        <p:spPr>
          <a:xfrm>
            <a:off x="4828032" y="2822345"/>
            <a:ext cx="3428864" cy="5186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②</a:t>
            </a:r>
            <a:r>
              <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a:t>
            </a:r>
            <a:r>
              <a:rPr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似た</a:t>
            </a:r>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体験（競合）</a:t>
            </a:r>
          </a:p>
        </p:txBody>
      </p:sp>
      <p:sp>
        <p:nvSpPr>
          <p:cNvPr id="10" name="正方形/長方形 9">
            <a:extLst>
              <a:ext uri="{FF2B5EF4-FFF2-40B4-BE49-F238E27FC236}">
                <a16:creationId xmlns:a16="http://schemas.microsoft.com/office/drawing/2014/main" id="{9A19AC8B-AAB4-6CEF-3C36-AD4297C7A94E}"/>
              </a:ext>
            </a:extLst>
          </p:cNvPr>
          <p:cNvSpPr/>
          <p:nvPr/>
        </p:nvSpPr>
        <p:spPr>
          <a:xfrm>
            <a:off x="8447964" y="2797613"/>
            <a:ext cx="3430800" cy="5186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　②</a:t>
            </a:r>
            <a:r>
              <a:rPr kumimoji="1"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a:t>
            </a:r>
            <a:r>
              <a:rPr lang="en-US" altLang="ja-JP"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B </a:t>
            </a:r>
            <a:r>
              <a:rPr kumimoji="1" lang="ja-JP" altLang="en-US" sz="16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同じトンマナ（世界観）</a:t>
            </a:r>
          </a:p>
        </p:txBody>
      </p:sp>
      <p:pic>
        <p:nvPicPr>
          <p:cNvPr id="12" name="図 11">
            <a:extLst>
              <a:ext uri="{FF2B5EF4-FFF2-40B4-BE49-F238E27FC236}">
                <a16:creationId xmlns:a16="http://schemas.microsoft.com/office/drawing/2014/main" id="{53B370B2-8522-776B-6FF6-23F71822173E}"/>
              </a:ext>
            </a:extLst>
          </p:cNvPr>
          <p:cNvPicPr>
            <a:picLocks noChangeAspect="1"/>
          </p:cNvPicPr>
          <p:nvPr/>
        </p:nvPicPr>
        <p:blipFill>
          <a:blip r:embed="rId3"/>
          <a:stretch>
            <a:fillRect/>
          </a:stretch>
        </p:blipFill>
        <p:spPr>
          <a:xfrm>
            <a:off x="4833199" y="3429000"/>
            <a:ext cx="2525600" cy="2201147"/>
          </a:xfrm>
          <a:prstGeom prst="rect">
            <a:avLst/>
          </a:prstGeom>
          <a:ln>
            <a:solidFill>
              <a:schemeClr val="bg1">
                <a:lumMod val="65000"/>
              </a:schemeClr>
            </a:solidFill>
          </a:ln>
        </p:spPr>
      </p:pic>
      <p:pic>
        <p:nvPicPr>
          <p:cNvPr id="14" name="図 13">
            <a:extLst>
              <a:ext uri="{FF2B5EF4-FFF2-40B4-BE49-F238E27FC236}">
                <a16:creationId xmlns:a16="http://schemas.microsoft.com/office/drawing/2014/main" id="{5DD9D2A0-31D9-A09D-6E2C-407E8CA6DADD}"/>
              </a:ext>
            </a:extLst>
          </p:cNvPr>
          <p:cNvPicPr>
            <a:picLocks noChangeAspect="1"/>
          </p:cNvPicPr>
          <p:nvPr/>
        </p:nvPicPr>
        <p:blipFill>
          <a:blip r:embed="rId4"/>
          <a:stretch>
            <a:fillRect/>
          </a:stretch>
        </p:blipFill>
        <p:spPr>
          <a:xfrm>
            <a:off x="5571260" y="4375805"/>
            <a:ext cx="2685636" cy="2128672"/>
          </a:xfrm>
          <a:prstGeom prst="rect">
            <a:avLst/>
          </a:prstGeom>
          <a:ln>
            <a:solidFill>
              <a:schemeClr val="bg1">
                <a:lumMod val="65000"/>
              </a:schemeClr>
            </a:solidFill>
          </a:ln>
        </p:spPr>
      </p:pic>
      <p:pic>
        <p:nvPicPr>
          <p:cNvPr id="16" name="図 15">
            <a:extLst>
              <a:ext uri="{FF2B5EF4-FFF2-40B4-BE49-F238E27FC236}">
                <a16:creationId xmlns:a16="http://schemas.microsoft.com/office/drawing/2014/main" id="{D84D5B90-01F7-45EE-E53F-11A468C2433C}"/>
              </a:ext>
            </a:extLst>
          </p:cNvPr>
          <p:cNvPicPr>
            <a:picLocks noChangeAspect="1"/>
          </p:cNvPicPr>
          <p:nvPr/>
        </p:nvPicPr>
        <p:blipFill>
          <a:blip r:embed="rId5"/>
          <a:stretch>
            <a:fillRect/>
          </a:stretch>
        </p:blipFill>
        <p:spPr>
          <a:xfrm>
            <a:off x="8447964" y="3361868"/>
            <a:ext cx="2722667" cy="2023948"/>
          </a:xfrm>
          <a:prstGeom prst="rect">
            <a:avLst/>
          </a:prstGeom>
          <a:ln>
            <a:solidFill>
              <a:schemeClr val="bg1">
                <a:lumMod val="65000"/>
              </a:schemeClr>
            </a:solidFill>
          </a:ln>
        </p:spPr>
      </p:pic>
      <p:pic>
        <p:nvPicPr>
          <p:cNvPr id="18" name="図 17">
            <a:extLst>
              <a:ext uri="{FF2B5EF4-FFF2-40B4-BE49-F238E27FC236}">
                <a16:creationId xmlns:a16="http://schemas.microsoft.com/office/drawing/2014/main" id="{3FD8D51F-ED4B-5D4D-7EC0-288D98B6C78C}"/>
              </a:ext>
            </a:extLst>
          </p:cNvPr>
          <p:cNvPicPr>
            <a:picLocks noChangeAspect="1"/>
          </p:cNvPicPr>
          <p:nvPr/>
        </p:nvPicPr>
        <p:blipFill>
          <a:blip r:embed="rId6"/>
          <a:stretch>
            <a:fillRect/>
          </a:stretch>
        </p:blipFill>
        <p:spPr>
          <a:xfrm>
            <a:off x="9203283" y="4700730"/>
            <a:ext cx="2525849" cy="1858833"/>
          </a:xfrm>
          <a:prstGeom prst="rect">
            <a:avLst/>
          </a:prstGeom>
          <a:ln>
            <a:solidFill>
              <a:schemeClr val="bg1">
                <a:lumMod val="65000"/>
              </a:schemeClr>
            </a:solidFill>
          </a:ln>
        </p:spPr>
      </p:pic>
    </p:spTree>
    <p:extLst>
      <p:ext uri="{BB962C8B-B14F-4D97-AF65-F5344CB8AC3E}">
        <p14:creationId xmlns:p14="http://schemas.microsoft.com/office/powerpoint/2010/main" val="100916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a:extLst>
              <a:ext uri="{FF2B5EF4-FFF2-40B4-BE49-F238E27FC236}">
                <a16:creationId xmlns:a16="http://schemas.microsoft.com/office/drawing/2014/main" id="{42389D7C-59CD-3400-CA4C-283409B1E80C}"/>
              </a:ext>
            </a:extLst>
          </p:cNvPr>
          <p:cNvPicPr>
            <a:picLocks noChangeAspect="1"/>
          </p:cNvPicPr>
          <p:nvPr/>
        </p:nvPicPr>
        <p:blipFill>
          <a:blip r:embed="rId3"/>
          <a:stretch>
            <a:fillRect/>
          </a:stretch>
        </p:blipFill>
        <p:spPr>
          <a:xfrm>
            <a:off x="8962980" y="5094877"/>
            <a:ext cx="2758560" cy="1626510"/>
          </a:xfrm>
          <a:prstGeom prst="roundRect">
            <a:avLst/>
          </a:prstGeom>
          <a:ln w="28575">
            <a:solidFill>
              <a:schemeClr val="accent6"/>
            </a:solidFill>
          </a:ln>
        </p:spPr>
      </p:pic>
      <p:pic>
        <p:nvPicPr>
          <p:cNvPr id="96" name="図 95">
            <a:extLst>
              <a:ext uri="{FF2B5EF4-FFF2-40B4-BE49-F238E27FC236}">
                <a16:creationId xmlns:a16="http://schemas.microsoft.com/office/drawing/2014/main" id="{C63F7C04-3568-17BD-03AF-01B41858CAFC}"/>
              </a:ext>
            </a:extLst>
          </p:cNvPr>
          <p:cNvPicPr>
            <a:picLocks noChangeAspect="1"/>
          </p:cNvPicPr>
          <p:nvPr/>
        </p:nvPicPr>
        <p:blipFill>
          <a:blip r:embed="rId4"/>
          <a:stretch>
            <a:fillRect/>
          </a:stretch>
        </p:blipFill>
        <p:spPr>
          <a:xfrm>
            <a:off x="538454" y="5027006"/>
            <a:ext cx="2796296" cy="1588558"/>
          </a:xfrm>
          <a:prstGeom prst="roundRect">
            <a:avLst/>
          </a:prstGeom>
          <a:ln w="28575">
            <a:solidFill>
              <a:srgbClr val="FF0000"/>
            </a:solidFill>
          </a:ln>
        </p:spPr>
      </p:pic>
      <p:sp>
        <p:nvSpPr>
          <p:cNvPr id="87" name="楕円 86">
            <a:extLst>
              <a:ext uri="{FF2B5EF4-FFF2-40B4-BE49-F238E27FC236}">
                <a16:creationId xmlns:a16="http://schemas.microsoft.com/office/drawing/2014/main" id="{FD3597D6-7A5C-9582-B926-286FE86F8FF3}"/>
              </a:ext>
            </a:extLst>
          </p:cNvPr>
          <p:cNvSpPr/>
          <p:nvPr/>
        </p:nvSpPr>
        <p:spPr>
          <a:xfrm>
            <a:off x="3460242" y="1351156"/>
            <a:ext cx="5271517" cy="5271517"/>
          </a:xfrm>
          <a:prstGeom prst="ellipse">
            <a:avLst/>
          </a:prstGeom>
          <a:solidFill>
            <a:schemeClr val="bg1">
              <a:lumMod val="95000"/>
              <a:alpha val="5098"/>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 name="テキスト プレースホルダー 1">
            <a:extLst>
              <a:ext uri="{FF2B5EF4-FFF2-40B4-BE49-F238E27FC236}">
                <a16:creationId xmlns:a16="http://schemas.microsoft.com/office/drawing/2014/main" id="{39DAB104-B362-2BCE-52CD-172803F72C1D}"/>
              </a:ext>
            </a:extLst>
          </p:cNvPr>
          <p:cNvSpPr>
            <a:spLocks noGrp="1"/>
          </p:cNvSpPr>
          <p:nvPr>
            <p:ph type="body" sz="quarter" idx="10"/>
          </p:nvPr>
        </p:nvSpPr>
        <p:spPr>
          <a:xfrm>
            <a:off x="214589" y="581367"/>
            <a:ext cx="11762821" cy="489099"/>
          </a:xfrm>
        </p:spPr>
        <p:txBody>
          <a:bodyPr/>
          <a:lstStyle/>
          <a:p>
            <a:pPr algn="ctr"/>
            <a:r>
              <a:rPr kumimoji="1" lang="ja-JP" altLang="en-US" sz="2400" b="0" dirty="0">
                <a:latin typeface="Yu Gothic UI Light" panose="020B0300000000000000" pitchFamily="50" charset="-128"/>
                <a:ea typeface="Yu Gothic UI Light" panose="020B0300000000000000" pitchFamily="50" charset="-128"/>
              </a:rPr>
              <a:t>サービスブループリントの使いどころ</a:t>
            </a:r>
            <a:endParaRPr kumimoji="1" lang="en-US" altLang="ja-JP" sz="2400" b="0" dirty="0">
              <a:latin typeface="Yu Gothic UI Light" panose="020B0300000000000000" pitchFamily="50" charset="-128"/>
              <a:ea typeface="Yu Gothic UI Light" panose="020B0300000000000000" pitchFamily="50" charset="-128"/>
            </a:endParaRPr>
          </a:p>
        </p:txBody>
      </p:sp>
      <p:pic>
        <p:nvPicPr>
          <p:cNvPr id="11" name="図 10">
            <a:extLst>
              <a:ext uri="{FF2B5EF4-FFF2-40B4-BE49-F238E27FC236}">
                <a16:creationId xmlns:a16="http://schemas.microsoft.com/office/drawing/2014/main" id="{6FC7CB38-A740-2238-970C-118B7858219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938" y="19016"/>
            <a:ext cx="956930" cy="179424"/>
          </a:xfrm>
          <a:prstGeom prst="rect">
            <a:avLst/>
          </a:prstGeom>
        </p:spPr>
      </p:pic>
      <p:sp>
        <p:nvSpPr>
          <p:cNvPr id="30" name="楕円 29">
            <a:extLst>
              <a:ext uri="{FF2B5EF4-FFF2-40B4-BE49-F238E27FC236}">
                <a16:creationId xmlns:a16="http://schemas.microsoft.com/office/drawing/2014/main" id="{6F3B4C85-93E9-1724-7279-3091DF7E4B28}"/>
              </a:ext>
            </a:extLst>
          </p:cNvPr>
          <p:cNvSpPr/>
          <p:nvPr/>
        </p:nvSpPr>
        <p:spPr>
          <a:xfrm>
            <a:off x="4790694" y="1742935"/>
            <a:ext cx="2610612" cy="2610612"/>
          </a:xfrm>
          <a:prstGeom prst="ellipse">
            <a:avLst/>
          </a:prstGeom>
          <a:solidFill>
            <a:schemeClr val="bg1">
              <a:lumMod val="95000"/>
              <a:alpha val="5098"/>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2" name="楕円 31">
            <a:extLst>
              <a:ext uri="{FF2B5EF4-FFF2-40B4-BE49-F238E27FC236}">
                <a16:creationId xmlns:a16="http://schemas.microsoft.com/office/drawing/2014/main" id="{ABDADE4D-6C6B-633D-621F-4C75F888C02E}"/>
              </a:ext>
            </a:extLst>
          </p:cNvPr>
          <p:cNvSpPr/>
          <p:nvPr/>
        </p:nvSpPr>
        <p:spPr>
          <a:xfrm>
            <a:off x="3886568" y="3207308"/>
            <a:ext cx="2610612" cy="2610612"/>
          </a:xfrm>
          <a:prstGeom prst="ellipse">
            <a:avLst/>
          </a:prstGeom>
          <a:solidFill>
            <a:srgbClr val="FF3300">
              <a:alpha val="509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36" name="楕円 35">
            <a:extLst>
              <a:ext uri="{FF2B5EF4-FFF2-40B4-BE49-F238E27FC236}">
                <a16:creationId xmlns:a16="http://schemas.microsoft.com/office/drawing/2014/main" id="{70A2A4AF-3E44-ADBB-6ED7-7F7EA10A539B}"/>
              </a:ext>
            </a:extLst>
          </p:cNvPr>
          <p:cNvSpPr/>
          <p:nvPr/>
        </p:nvSpPr>
        <p:spPr>
          <a:xfrm>
            <a:off x="5694820" y="3207308"/>
            <a:ext cx="2610612" cy="2610612"/>
          </a:xfrm>
          <a:prstGeom prst="ellipse">
            <a:avLst/>
          </a:prstGeom>
          <a:solidFill>
            <a:srgbClr val="008000">
              <a:alpha val="5098"/>
            </a:srgbClr>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0" name="正方形/長方形 59">
            <a:extLst>
              <a:ext uri="{FF2B5EF4-FFF2-40B4-BE49-F238E27FC236}">
                <a16:creationId xmlns:a16="http://schemas.microsoft.com/office/drawing/2014/main" id="{7D369744-D0FC-396A-EED2-CC9C6D6441F9}"/>
              </a:ext>
            </a:extLst>
          </p:cNvPr>
          <p:cNvSpPr/>
          <p:nvPr/>
        </p:nvSpPr>
        <p:spPr>
          <a:xfrm>
            <a:off x="5046413" y="1473633"/>
            <a:ext cx="2099174" cy="538604"/>
          </a:xfrm>
          <a:prstGeom prst="rect">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bg1">
                    <a:lumMod val="85000"/>
                  </a:schemeClr>
                </a:solidFill>
                <a:latin typeface="Yu Gothic UI 本文"/>
                <a:ea typeface="Hiragino Kaku Gothic Pro W3" panose="020B0300000000000000" pitchFamily="34" charset="-128"/>
              </a:rPr>
              <a:t>ユーザに価値を提供し、</a:t>
            </a:r>
            <a:endParaRPr kumimoji="1" lang="en-US" altLang="ja-JP" sz="1100" b="1" dirty="0">
              <a:solidFill>
                <a:schemeClr val="bg1">
                  <a:lumMod val="85000"/>
                </a:schemeClr>
              </a:solidFill>
              <a:latin typeface="Yu Gothic UI 本文"/>
              <a:ea typeface="Hiragino Kaku Gothic Pro W3" panose="020B0300000000000000" pitchFamily="34" charset="-128"/>
            </a:endParaRPr>
          </a:p>
          <a:p>
            <a:pPr algn="ctr"/>
            <a:r>
              <a:rPr kumimoji="1" lang="ja-JP" altLang="en-US" sz="1100" b="1" dirty="0">
                <a:solidFill>
                  <a:schemeClr val="bg1">
                    <a:lumMod val="85000"/>
                  </a:schemeClr>
                </a:solidFill>
                <a:latin typeface="Yu Gothic UI 本文"/>
                <a:ea typeface="Hiragino Kaku Gothic Pro W3" panose="020B0300000000000000" pitchFamily="34" charset="-128"/>
              </a:rPr>
              <a:t>利益が上がるように仕組化</a:t>
            </a:r>
          </a:p>
        </p:txBody>
      </p:sp>
      <p:sp>
        <p:nvSpPr>
          <p:cNvPr id="69" name="正方形/長方形 68">
            <a:extLst>
              <a:ext uri="{FF2B5EF4-FFF2-40B4-BE49-F238E27FC236}">
                <a16:creationId xmlns:a16="http://schemas.microsoft.com/office/drawing/2014/main" id="{D06A5CBC-99FE-4C1C-AD2C-42F8066AB569}"/>
              </a:ext>
            </a:extLst>
          </p:cNvPr>
          <p:cNvSpPr/>
          <p:nvPr/>
        </p:nvSpPr>
        <p:spPr>
          <a:xfrm>
            <a:off x="2691520" y="5231854"/>
            <a:ext cx="2099174" cy="538604"/>
          </a:xfrm>
          <a:prstGeom prst="rect">
            <a:avLst/>
          </a:prstGeom>
          <a:solidFill>
            <a:schemeClr val="accent2">
              <a:lumMod val="20000"/>
              <a:lumOff val="8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000000"/>
                </a:solidFill>
                <a:latin typeface="Yu Gothic UI 本文"/>
                <a:ea typeface="Hiragino Kaku Gothic Pro W3" panose="020B0300000000000000" pitchFamily="34" charset="-128"/>
              </a:rPr>
              <a:t>ユーザーに価値を提供する</a:t>
            </a:r>
            <a:endParaRPr kumimoji="1" lang="en-US" altLang="ja-JP" sz="1100" b="1" dirty="0">
              <a:solidFill>
                <a:srgbClr val="000000"/>
              </a:solidFill>
              <a:latin typeface="Yu Gothic UI 本文"/>
              <a:ea typeface="Hiragino Kaku Gothic Pro W3" panose="020B0300000000000000" pitchFamily="34" charset="-128"/>
            </a:endParaRPr>
          </a:p>
          <a:p>
            <a:pPr algn="ctr"/>
            <a:r>
              <a:rPr kumimoji="1" lang="ja-JP" altLang="en-US" sz="1100" b="1" dirty="0">
                <a:solidFill>
                  <a:srgbClr val="000000"/>
                </a:solidFill>
                <a:latin typeface="Yu Gothic UI 本文"/>
                <a:ea typeface="Hiragino Kaku Gothic Pro W3" panose="020B0300000000000000" pitchFamily="34" charset="-128"/>
              </a:rPr>
              <a:t>ための手段</a:t>
            </a:r>
          </a:p>
        </p:txBody>
      </p:sp>
      <p:sp>
        <p:nvSpPr>
          <p:cNvPr id="74" name="正方形/長方形 73">
            <a:extLst>
              <a:ext uri="{FF2B5EF4-FFF2-40B4-BE49-F238E27FC236}">
                <a16:creationId xmlns:a16="http://schemas.microsoft.com/office/drawing/2014/main" id="{67F4C88C-F5C4-E8AC-671E-E02DA33376B9}"/>
              </a:ext>
            </a:extLst>
          </p:cNvPr>
          <p:cNvSpPr/>
          <p:nvPr/>
        </p:nvSpPr>
        <p:spPr>
          <a:xfrm>
            <a:off x="7505049" y="5231854"/>
            <a:ext cx="2099174" cy="538604"/>
          </a:xfrm>
          <a:prstGeom prst="rect">
            <a:avLst/>
          </a:prstGeom>
          <a:solidFill>
            <a:schemeClr val="accent6">
              <a:lumMod val="20000"/>
              <a:lumOff val="8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000000"/>
                </a:solidFill>
                <a:latin typeface="Yu Gothic UI 本文"/>
                <a:ea typeface="Hiragino Kaku Gothic Pro W3" panose="020B0300000000000000" pitchFamily="34" charset="-128"/>
              </a:rPr>
              <a:t>ユーザーが本当に求めているものを発見し、提供する形・プロセスを求める</a:t>
            </a:r>
          </a:p>
        </p:txBody>
      </p:sp>
      <p:sp>
        <p:nvSpPr>
          <p:cNvPr id="75" name="正方形/長方形 74">
            <a:extLst>
              <a:ext uri="{FF2B5EF4-FFF2-40B4-BE49-F238E27FC236}">
                <a16:creationId xmlns:a16="http://schemas.microsoft.com/office/drawing/2014/main" id="{02730E7A-BE64-325B-8E40-2B93B50BA8F4}"/>
              </a:ext>
            </a:extLst>
          </p:cNvPr>
          <p:cNvSpPr/>
          <p:nvPr/>
        </p:nvSpPr>
        <p:spPr>
          <a:xfrm>
            <a:off x="5106051" y="2401253"/>
            <a:ext cx="1979898"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lumMod val="85000"/>
                  </a:schemeClr>
                </a:solidFill>
                <a:latin typeface="Yu Gothic UI 本文"/>
                <a:ea typeface="Hiragino Kaku Gothic Pro W3" panose="020B0300000000000000" pitchFamily="34" charset="-128"/>
              </a:rPr>
              <a:t>Business</a:t>
            </a:r>
            <a:endParaRPr kumimoji="1" lang="ja-JP" altLang="en-US" sz="2400" b="1" dirty="0">
              <a:solidFill>
                <a:schemeClr val="bg1">
                  <a:lumMod val="85000"/>
                </a:schemeClr>
              </a:solidFill>
              <a:latin typeface="Yu Gothic UI 本文"/>
              <a:ea typeface="Hiragino Kaku Gothic Pro W3" panose="020B0300000000000000" pitchFamily="34" charset="-128"/>
            </a:endParaRPr>
          </a:p>
        </p:txBody>
      </p:sp>
      <p:sp>
        <p:nvSpPr>
          <p:cNvPr id="76" name="正方形/長方形 75">
            <a:extLst>
              <a:ext uri="{FF2B5EF4-FFF2-40B4-BE49-F238E27FC236}">
                <a16:creationId xmlns:a16="http://schemas.microsoft.com/office/drawing/2014/main" id="{BD165C9F-4F40-6997-D173-32196B5D529E}"/>
              </a:ext>
            </a:extLst>
          </p:cNvPr>
          <p:cNvSpPr/>
          <p:nvPr/>
        </p:nvSpPr>
        <p:spPr>
          <a:xfrm>
            <a:off x="6421254" y="4498411"/>
            <a:ext cx="1979898"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accent6"/>
                </a:solidFill>
                <a:latin typeface="Yu Gothic UI 本文"/>
                <a:ea typeface="Hiragino Kaku Gothic Pro W3" panose="020B0300000000000000" pitchFamily="34" charset="-128"/>
              </a:rPr>
              <a:t>Creative</a:t>
            </a:r>
            <a:endParaRPr kumimoji="1" lang="ja-JP" altLang="en-US" sz="2400" b="1" dirty="0">
              <a:solidFill>
                <a:schemeClr val="accent6"/>
              </a:solidFill>
              <a:latin typeface="Yu Gothic UI 本文"/>
              <a:ea typeface="Hiragino Kaku Gothic Pro W3" panose="020B0300000000000000" pitchFamily="34" charset="-128"/>
            </a:endParaRPr>
          </a:p>
        </p:txBody>
      </p:sp>
      <p:sp>
        <p:nvSpPr>
          <p:cNvPr id="79" name="正方形/長方形 78">
            <a:extLst>
              <a:ext uri="{FF2B5EF4-FFF2-40B4-BE49-F238E27FC236}">
                <a16:creationId xmlns:a16="http://schemas.microsoft.com/office/drawing/2014/main" id="{1ECEFB84-163E-59B3-6DA8-D5D5F3BD5D61}"/>
              </a:ext>
            </a:extLst>
          </p:cNvPr>
          <p:cNvSpPr/>
          <p:nvPr/>
        </p:nvSpPr>
        <p:spPr>
          <a:xfrm>
            <a:off x="3871241" y="4498411"/>
            <a:ext cx="1979898"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rgbClr val="FF0000"/>
                </a:solidFill>
                <a:latin typeface="Yu Gothic UI 本文"/>
                <a:ea typeface="Hiragino Kaku Gothic Pro W3" panose="020B0300000000000000" pitchFamily="34" charset="-128"/>
              </a:rPr>
              <a:t>Technology</a:t>
            </a:r>
            <a:endParaRPr kumimoji="1" lang="ja-JP" altLang="en-US" sz="2400" b="1" dirty="0">
              <a:solidFill>
                <a:srgbClr val="FF0000"/>
              </a:solidFill>
              <a:latin typeface="Yu Gothic UI 本文"/>
              <a:ea typeface="Hiragino Kaku Gothic Pro W3" panose="020B0300000000000000" pitchFamily="34" charset="-128"/>
            </a:endParaRPr>
          </a:p>
        </p:txBody>
      </p:sp>
      <p:sp>
        <p:nvSpPr>
          <p:cNvPr id="81" name="四角形: 角を丸くする 80">
            <a:extLst>
              <a:ext uri="{FF2B5EF4-FFF2-40B4-BE49-F238E27FC236}">
                <a16:creationId xmlns:a16="http://schemas.microsoft.com/office/drawing/2014/main" id="{A953F093-89B5-E398-5130-18AB5F80137D}"/>
              </a:ext>
            </a:extLst>
          </p:cNvPr>
          <p:cNvSpPr>
            <a:spLocks/>
          </p:cNvSpPr>
          <p:nvPr/>
        </p:nvSpPr>
        <p:spPr>
          <a:xfrm>
            <a:off x="6547704" y="3461499"/>
            <a:ext cx="838200" cy="254000"/>
          </a:xfrm>
          <a:prstGeom prst="roundRect">
            <a:avLst/>
          </a:prstGeom>
          <a:gradFill flip="none" rotWithShape="1">
            <a:gsLst>
              <a:gs pos="100000">
                <a:srgbClr val="4472C4"/>
              </a:gs>
              <a:gs pos="51000">
                <a:srgbClr val="4472C4"/>
              </a:gs>
              <a:gs pos="0">
                <a:srgbClr val="70AD47"/>
              </a:gs>
              <a:gs pos="50000">
                <a:srgbClr val="70AD47"/>
              </a:gs>
            </a:gsLst>
            <a:lin ang="1350000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ペルソナ</a:t>
            </a:r>
          </a:p>
        </p:txBody>
      </p:sp>
      <p:sp>
        <p:nvSpPr>
          <p:cNvPr id="82" name="四角形: 角を丸くする 81">
            <a:extLst>
              <a:ext uri="{FF2B5EF4-FFF2-40B4-BE49-F238E27FC236}">
                <a16:creationId xmlns:a16="http://schemas.microsoft.com/office/drawing/2014/main" id="{5218795C-9461-E9F9-6F31-8E65A5B088D4}"/>
              </a:ext>
            </a:extLst>
          </p:cNvPr>
          <p:cNvSpPr/>
          <p:nvPr/>
        </p:nvSpPr>
        <p:spPr>
          <a:xfrm>
            <a:off x="6868109" y="3909857"/>
            <a:ext cx="838200" cy="254000"/>
          </a:xfrm>
          <a:prstGeom prst="roundRect">
            <a:avLst/>
          </a:prstGeom>
          <a:gradFill flip="none" rotWithShape="1">
            <a:gsLst>
              <a:gs pos="100000">
                <a:srgbClr val="4472C4"/>
              </a:gs>
              <a:gs pos="75000">
                <a:srgbClr val="4472C4"/>
              </a:gs>
              <a:gs pos="0">
                <a:srgbClr val="70AD47"/>
              </a:gs>
              <a:gs pos="71000">
                <a:srgbClr val="70AD47"/>
              </a:gs>
            </a:gsLst>
            <a:lin ang="1350000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FFFF"/>
                </a:solidFill>
                <a:latin typeface="Yu Gothic UI 本文"/>
                <a:ea typeface="Hiragino Kaku Gothic Pro W3" panose="020B0300000000000000" pitchFamily="34" charset="-128"/>
              </a:rPr>
              <a:t>CJM</a:t>
            </a:r>
            <a:endParaRPr lang="ja-JP" altLang="en-US" sz="1200" b="1" dirty="0">
              <a:solidFill>
                <a:srgbClr val="FFFFFF"/>
              </a:solidFill>
              <a:latin typeface="Yu Gothic UI 本文"/>
              <a:ea typeface="Hiragino Kaku Gothic Pro W3" panose="020B0300000000000000" pitchFamily="34" charset="-128"/>
            </a:endParaRPr>
          </a:p>
        </p:txBody>
      </p:sp>
      <p:sp>
        <p:nvSpPr>
          <p:cNvPr id="83" name="四角形: 角を丸くする 82">
            <a:extLst>
              <a:ext uri="{FF2B5EF4-FFF2-40B4-BE49-F238E27FC236}">
                <a16:creationId xmlns:a16="http://schemas.microsoft.com/office/drawing/2014/main" id="{7E4356C4-D170-750B-7F5F-533AF5A6E3CF}"/>
              </a:ext>
            </a:extLst>
          </p:cNvPr>
          <p:cNvSpPr/>
          <p:nvPr/>
        </p:nvSpPr>
        <p:spPr>
          <a:xfrm>
            <a:off x="5317987" y="2763601"/>
            <a:ext cx="1633414" cy="254000"/>
          </a:xfrm>
          <a:prstGeom prst="roundRect">
            <a:avLst/>
          </a:prstGeom>
          <a:solidFill>
            <a:schemeClr val="bg1">
              <a:lumMod val="85000"/>
            </a:schemeClr>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ビジネスキャンバス</a:t>
            </a:r>
          </a:p>
        </p:txBody>
      </p:sp>
      <p:sp>
        <p:nvSpPr>
          <p:cNvPr id="84" name="四角形: 角を丸くする 83">
            <a:extLst>
              <a:ext uri="{FF2B5EF4-FFF2-40B4-BE49-F238E27FC236}">
                <a16:creationId xmlns:a16="http://schemas.microsoft.com/office/drawing/2014/main" id="{531D9A4E-B3FB-3C1B-692E-D3FD867AD7CB}"/>
              </a:ext>
            </a:extLst>
          </p:cNvPr>
          <p:cNvSpPr/>
          <p:nvPr/>
        </p:nvSpPr>
        <p:spPr>
          <a:xfrm>
            <a:off x="4448981" y="4291862"/>
            <a:ext cx="838200" cy="254000"/>
          </a:xfrm>
          <a:prstGeom prst="roundRect">
            <a:avLst/>
          </a:prstGeom>
          <a:solidFill>
            <a:srgbClr val="C00000"/>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アーキ図</a:t>
            </a:r>
          </a:p>
        </p:txBody>
      </p:sp>
      <p:sp>
        <p:nvSpPr>
          <p:cNvPr id="85" name="四角形: 角を丸くする 84">
            <a:extLst>
              <a:ext uri="{FF2B5EF4-FFF2-40B4-BE49-F238E27FC236}">
                <a16:creationId xmlns:a16="http://schemas.microsoft.com/office/drawing/2014/main" id="{5DDE29CA-97AA-92C5-95C5-0476E0C76518}"/>
              </a:ext>
            </a:extLst>
          </p:cNvPr>
          <p:cNvSpPr/>
          <p:nvPr/>
        </p:nvSpPr>
        <p:spPr>
          <a:xfrm>
            <a:off x="5461367" y="4901912"/>
            <a:ext cx="1349929" cy="371881"/>
          </a:xfrm>
          <a:prstGeom prst="roundRect">
            <a:avLst/>
          </a:prstGeom>
          <a:gradFill flip="none" rotWithShape="1">
            <a:gsLst>
              <a:gs pos="0">
                <a:srgbClr val="C00000"/>
              </a:gs>
              <a:gs pos="50000">
                <a:srgbClr val="FF0000"/>
              </a:gs>
              <a:gs pos="50000">
                <a:srgbClr val="70AD47"/>
              </a:gs>
              <a:gs pos="100000">
                <a:srgbClr val="70AD47"/>
              </a:gs>
            </a:gsLst>
            <a:lin ang="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rgbClr val="FFFFFF"/>
                </a:solidFill>
                <a:latin typeface="Yu Gothic UI 本文"/>
                <a:ea typeface="Hiragino Kaku Gothic Pro W3" panose="020B0300000000000000" pitchFamily="34" charset="-128"/>
              </a:rPr>
              <a:t>サービス</a:t>
            </a:r>
            <a:endParaRPr kumimoji="1" lang="en-US" altLang="ja-JP" sz="1200" b="1" dirty="0">
              <a:solidFill>
                <a:srgbClr val="FFFFFF"/>
              </a:solidFill>
              <a:latin typeface="Yu Gothic UI 本文"/>
              <a:ea typeface="Hiragino Kaku Gothic Pro W3" panose="020B0300000000000000" pitchFamily="34" charset="-128"/>
            </a:endParaRPr>
          </a:p>
          <a:p>
            <a:pPr algn="ctr"/>
            <a:r>
              <a:rPr kumimoji="1" lang="ja-JP" altLang="en-US" sz="1200" b="1" dirty="0">
                <a:solidFill>
                  <a:srgbClr val="FFFFFF"/>
                </a:solidFill>
                <a:latin typeface="Yu Gothic UI 本文"/>
                <a:ea typeface="Hiragino Kaku Gothic Pro W3" panose="020B0300000000000000" pitchFamily="34" charset="-128"/>
              </a:rPr>
              <a:t>ブループリント</a:t>
            </a:r>
          </a:p>
        </p:txBody>
      </p:sp>
      <p:sp>
        <p:nvSpPr>
          <p:cNvPr id="86" name="四角形: 角を丸くする 85">
            <a:extLst>
              <a:ext uri="{FF2B5EF4-FFF2-40B4-BE49-F238E27FC236}">
                <a16:creationId xmlns:a16="http://schemas.microsoft.com/office/drawing/2014/main" id="{FEE95932-C2FE-0CD3-68E3-46CF5EA8CA02}"/>
              </a:ext>
            </a:extLst>
          </p:cNvPr>
          <p:cNvSpPr/>
          <p:nvPr/>
        </p:nvSpPr>
        <p:spPr>
          <a:xfrm>
            <a:off x="4883484" y="3461499"/>
            <a:ext cx="838200" cy="254000"/>
          </a:xfrm>
          <a:prstGeom prst="roundRect">
            <a:avLst/>
          </a:prstGeom>
          <a:gradFill flip="none" rotWithShape="1">
            <a:gsLst>
              <a:gs pos="0">
                <a:srgbClr val="C00000"/>
              </a:gs>
              <a:gs pos="50000">
                <a:srgbClr val="FF0000"/>
              </a:gs>
              <a:gs pos="50000">
                <a:srgbClr val="4472C4"/>
              </a:gs>
              <a:gs pos="100000">
                <a:srgbClr val="4472C4"/>
              </a:gs>
            </a:gsLst>
            <a:lin ang="1890000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rgbClr val="FFFFFF"/>
                </a:solidFill>
                <a:latin typeface="Yu Gothic UI 本文"/>
                <a:ea typeface="Hiragino Kaku Gothic Pro W3" panose="020B0300000000000000" pitchFamily="34" charset="-128"/>
              </a:rPr>
              <a:t>ER</a:t>
            </a:r>
            <a:r>
              <a:rPr lang="ja-JP" altLang="en-US" sz="1200" b="1" dirty="0">
                <a:solidFill>
                  <a:srgbClr val="FFFFFF"/>
                </a:solidFill>
                <a:latin typeface="Yu Gothic UI 本文"/>
                <a:ea typeface="Hiragino Kaku Gothic Pro W3" panose="020B0300000000000000" pitchFamily="34" charset="-128"/>
              </a:rPr>
              <a:t>図</a:t>
            </a:r>
            <a:endParaRPr kumimoji="1" lang="ja-JP" altLang="en-US" sz="1200" b="1" dirty="0">
              <a:solidFill>
                <a:srgbClr val="FFFFFF"/>
              </a:solidFill>
              <a:latin typeface="Yu Gothic UI 本文"/>
              <a:ea typeface="Hiragino Kaku Gothic Pro W3" panose="020B0300000000000000" pitchFamily="34" charset="-128"/>
            </a:endParaRPr>
          </a:p>
        </p:txBody>
      </p:sp>
      <p:sp>
        <p:nvSpPr>
          <p:cNvPr id="88" name="正方形/長方形 87">
            <a:extLst>
              <a:ext uri="{FF2B5EF4-FFF2-40B4-BE49-F238E27FC236}">
                <a16:creationId xmlns:a16="http://schemas.microsoft.com/office/drawing/2014/main" id="{1BDFBDFC-66C9-CF31-6713-BF78BB553750}"/>
              </a:ext>
            </a:extLst>
          </p:cNvPr>
          <p:cNvSpPr/>
          <p:nvPr/>
        </p:nvSpPr>
        <p:spPr>
          <a:xfrm>
            <a:off x="1361068" y="1489751"/>
            <a:ext cx="2099174" cy="538604"/>
          </a:xfrm>
          <a:prstGeom prst="rect">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bg1">
                    <a:lumMod val="85000"/>
                  </a:schemeClr>
                </a:solidFill>
                <a:latin typeface="Yu Gothic UI 本文"/>
                <a:ea typeface="Hiragino Kaku Gothic Pro W3" panose="020B0300000000000000" pitchFamily="34" charset="-128"/>
              </a:rPr>
              <a:t>“</a:t>
            </a:r>
            <a:r>
              <a:rPr kumimoji="1" lang="en-US" altLang="ja-JP" sz="1100" b="1" dirty="0">
                <a:solidFill>
                  <a:schemeClr val="bg1">
                    <a:lumMod val="85000"/>
                  </a:schemeClr>
                </a:solidFill>
                <a:latin typeface="Yu Gothic UI 本文"/>
                <a:ea typeface="Hiragino Kaku Gothic Pro W3" panose="020B0300000000000000" pitchFamily="34" charset="-128"/>
              </a:rPr>
              <a:t>Product</a:t>
            </a:r>
            <a:r>
              <a:rPr kumimoji="1" lang="ja-JP" altLang="en-US" sz="1100" b="1" dirty="0">
                <a:solidFill>
                  <a:schemeClr val="bg1">
                    <a:lumMod val="85000"/>
                  </a:schemeClr>
                </a:solidFill>
                <a:latin typeface="Yu Gothic UI 本文"/>
                <a:ea typeface="Hiragino Kaku Gothic Pro W3" panose="020B0300000000000000" pitchFamily="34" charset="-128"/>
              </a:rPr>
              <a:t>”を時系列で</a:t>
            </a:r>
            <a:r>
              <a:rPr kumimoji="1" lang="en-US" altLang="ja-JP" sz="1100" b="1" dirty="0">
                <a:solidFill>
                  <a:schemeClr val="bg1">
                    <a:lumMod val="85000"/>
                  </a:schemeClr>
                </a:solidFill>
                <a:latin typeface="Yu Gothic UI 本文"/>
                <a:ea typeface="Hiragino Kaku Gothic Pro W3" panose="020B0300000000000000" pitchFamily="34" charset="-128"/>
              </a:rPr>
              <a:t>Management</a:t>
            </a:r>
            <a:r>
              <a:rPr kumimoji="1" lang="ja-JP" altLang="en-US" sz="1100" b="1" dirty="0">
                <a:solidFill>
                  <a:schemeClr val="bg1">
                    <a:lumMod val="85000"/>
                  </a:schemeClr>
                </a:solidFill>
                <a:latin typeface="Yu Gothic UI 本文"/>
                <a:ea typeface="Hiragino Kaku Gothic Pro W3" panose="020B0300000000000000" pitchFamily="34" charset="-128"/>
              </a:rPr>
              <a:t>する役割</a:t>
            </a:r>
            <a:endParaRPr kumimoji="1" lang="en-US" altLang="ja-JP" sz="1100" b="1" dirty="0">
              <a:solidFill>
                <a:schemeClr val="bg1">
                  <a:lumMod val="85000"/>
                </a:schemeClr>
              </a:solidFill>
              <a:latin typeface="Yu Gothic UI 本文"/>
              <a:ea typeface="Hiragino Kaku Gothic Pro W3" panose="020B0300000000000000" pitchFamily="34" charset="-128"/>
            </a:endParaRPr>
          </a:p>
        </p:txBody>
      </p:sp>
      <p:cxnSp>
        <p:nvCxnSpPr>
          <p:cNvPr id="90" name="直線矢印コネクタ 89">
            <a:extLst>
              <a:ext uri="{FF2B5EF4-FFF2-40B4-BE49-F238E27FC236}">
                <a16:creationId xmlns:a16="http://schemas.microsoft.com/office/drawing/2014/main" id="{FD191243-7756-86D8-EFC9-D9A39A6B5960}"/>
              </a:ext>
            </a:extLst>
          </p:cNvPr>
          <p:cNvCxnSpPr>
            <a:cxnSpLocks/>
            <a:stCxn id="88" idx="2"/>
          </p:cNvCxnSpPr>
          <p:nvPr/>
        </p:nvCxnSpPr>
        <p:spPr>
          <a:xfrm>
            <a:off x="2410655" y="2028355"/>
            <a:ext cx="1237801" cy="989246"/>
          </a:xfrm>
          <a:prstGeom prst="straightConnector1">
            <a:avLst/>
          </a:prstGeom>
          <a:ln>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C5EED553-F55A-04EE-15CB-AA6A14E04612}"/>
              </a:ext>
            </a:extLst>
          </p:cNvPr>
          <p:cNvSpPr/>
          <p:nvPr/>
        </p:nvSpPr>
        <p:spPr>
          <a:xfrm>
            <a:off x="1093032" y="1103224"/>
            <a:ext cx="2635245"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lumMod val="85000"/>
                  </a:schemeClr>
                </a:solidFill>
                <a:latin typeface="Yu Gothic UI 本文"/>
                <a:ea typeface="Hiragino Kaku Gothic Pro W3" panose="020B0300000000000000" pitchFamily="34" charset="-128"/>
              </a:rPr>
              <a:t>Product Manager</a:t>
            </a:r>
            <a:endParaRPr kumimoji="1" lang="ja-JP" altLang="en-US" sz="2400" b="1" dirty="0">
              <a:solidFill>
                <a:schemeClr val="bg1">
                  <a:lumMod val="85000"/>
                </a:schemeClr>
              </a:solidFill>
              <a:latin typeface="Yu Gothic UI 本文"/>
              <a:ea typeface="Hiragino Kaku Gothic Pro W3" panose="020B0300000000000000" pitchFamily="34" charset="-128"/>
            </a:endParaRPr>
          </a:p>
        </p:txBody>
      </p:sp>
      <p:pic>
        <p:nvPicPr>
          <p:cNvPr id="104" name="図 103">
            <a:extLst>
              <a:ext uri="{FF2B5EF4-FFF2-40B4-BE49-F238E27FC236}">
                <a16:creationId xmlns:a16="http://schemas.microsoft.com/office/drawing/2014/main" id="{3D97262D-7A3E-B5E3-9AD9-B3BD85102746}"/>
              </a:ext>
            </a:extLst>
          </p:cNvPr>
          <p:cNvPicPr>
            <a:picLocks/>
          </p:cNvPicPr>
          <p:nvPr/>
        </p:nvPicPr>
        <p:blipFill>
          <a:blip r:embed="rId6"/>
          <a:stretch>
            <a:fillRect/>
          </a:stretch>
        </p:blipFill>
        <p:spPr>
          <a:xfrm>
            <a:off x="8886047" y="1191268"/>
            <a:ext cx="2716765" cy="1522018"/>
          </a:xfrm>
          <a:prstGeom prst="roundRect">
            <a:avLst/>
          </a:prstGeom>
          <a:ln w="28575">
            <a:solidFill>
              <a:schemeClr val="bg1">
                <a:lumMod val="85000"/>
              </a:schemeClr>
            </a:solidFill>
          </a:ln>
        </p:spPr>
      </p:pic>
      <p:cxnSp>
        <p:nvCxnSpPr>
          <p:cNvPr id="106" name="直線矢印コネクタ 105">
            <a:extLst>
              <a:ext uri="{FF2B5EF4-FFF2-40B4-BE49-F238E27FC236}">
                <a16:creationId xmlns:a16="http://schemas.microsoft.com/office/drawing/2014/main" id="{57D4DCCD-5A26-C8E4-1F8B-C55CAB35762E}"/>
              </a:ext>
            </a:extLst>
          </p:cNvPr>
          <p:cNvCxnSpPr>
            <a:cxnSpLocks/>
            <a:stCxn id="104" idx="1"/>
          </p:cNvCxnSpPr>
          <p:nvPr/>
        </p:nvCxnSpPr>
        <p:spPr>
          <a:xfrm flipH="1">
            <a:off x="7287209" y="1952277"/>
            <a:ext cx="1598838" cy="585650"/>
          </a:xfrm>
          <a:prstGeom prst="straightConnector1">
            <a:avLst/>
          </a:prstGeom>
          <a:ln>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sp>
        <p:nvSpPr>
          <p:cNvPr id="111" name="四角形: 角を丸くする 110">
            <a:extLst>
              <a:ext uri="{FF2B5EF4-FFF2-40B4-BE49-F238E27FC236}">
                <a16:creationId xmlns:a16="http://schemas.microsoft.com/office/drawing/2014/main" id="{C0574FBF-1CD1-B8F9-C960-1FDF63F28026}"/>
              </a:ext>
            </a:extLst>
          </p:cNvPr>
          <p:cNvSpPr/>
          <p:nvPr/>
        </p:nvSpPr>
        <p:spPr>
          <a:xfrm>
            <a:off x="5543237" y="3798390"/>
            <a:ext cx="1182914" cy="413308"/>
          </a:xfrm>
          <a:prstGeom prst="roundRect">
            <a:avLst/>
          </a:prstGeom>
          <a:solidFill>
            <a:srgbClr val="FFFFFF">
              <a:alpha val="69804"/>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000000"/>
              </a:solidFill>
              <a:latin typeface="Yu Gothic UI 本文"/>
              <a:ea typeface="Hiragino Kaku Gothic Pro W3" panose="020B0300000000000000" pitchFamily="34" charset="-128"/>
            </a:endParaRPr>
          </a:p>
        </p:txBody>
      </p:sp>
      <p:sp>
        <p:nvSpPr>
          <p:cNvPr id="110" name="四角形: 角を丸くする 109">
            <a:extLst>
              <a:ext uri="{FF2B5EF4-FFF2-40B4-BE49-F238E27FC236}">
                <a16:creationId xmlns:a16="http://schemas.microsoft.com/office/drawing/2014/main" id="{BA3AB042-DC35-E906-C3CE-DB2BF7522492}"/>
              </a:ext>
            </a:extLst>
          </p:cNvPr>
          <p:cNvSpPr>
            <a:spLocks/>
          </p:cNvSpPr>
          <p:nvPr/>
        </p:nvSpPr>
        <p:spPr>
          <a:xfrm>
            <a:off x="5520014" y="3801509"/>
            <a:ext cx="1229360" cy="362348"/>
          </a:xfrm>
          <a:prstGeom prst="round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accent4">
                    <a:lumMod val="75000"/>
                  </a:schemeClr>
                </a:solidFill>
                <a:latin typeface="Yu Gothic UI 本文"/>
                <a:ea typeface="Hiragino Kaku Gothic Pro W3" panose="020B0300000000000000" pitchFamily="34" charset="-128"/>
              </a:rPr>
              <a:t>Product</a:t>
            </a:r>
            <a:endParaRPr kumimoji="1" lang="ja-JP" altLang="en-US" sz="2400" b="1" dirty="0">
              <a:solidFill>
                <a:schemeClr val="accent4">
                  <a:lumMod val="75000"/>
                </a:schemeClr>
              </a:solidFill>
              <a:latin typeface="Yu Gothic UI 本文"/>
              <a:ea typeface="Hiragino Kaku Gothic Pro W3" panose="020B0300000000000000" pitchFamily="34" charset="-128"/>
            </a:endParaRPr>
          </a:p>
        </p:txBody>
      </p:sp>
      <p:pic>
        <p:nvPicPr>
          <p:cNvPr id="113" name="グラフィックス 112" descr="男性のプロフィール">
            <a:extLst>
              <a:ext uri="{FF2B5EF4-FFF2-40B4-BE49-F238E27FC236}">
                <a16:creationId xmlns:a16="http://schemas.microsoft.com/office/drawing/2014/main" id="{64275CE1-1B52-2819-EB7C-20E64C62A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4794" y="4795948"/>
            <a:ext cx="426575" cy="426575"/>
          </a:xfrm>
          <a:prstGeom prst="rect">
            <a:avLst/>
          </a:prstGeom>
        </p:spPr>
      </p:pic>
      <p:pic>
        <p:nvPicPr>
          <p:cNvPr id="115" name="グラフィックス 114" descr="女性のプロフィール">
            <a:extLst>
              <a:ext uri="{FF2B5EF4-FFF2-40B4-BE49-F238E27FC236}">
                <a16:creationId xmlns:a16="http://schemas.microsoft.com/office/drawing/2014/main" id="{32594F0C-FC86-80AA-3A32-09CC52550D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2712" y="2089179"/>
            <a:ext cx="426575" cy="426575"/>
          </a:xfrm>
          <a:prstGeom prst="rect">
            <a:avLst/>
          </a:prstGeom>
        </p:spPr>
      </p:pic>
      <p:pic>
        <p:nvPicPr>
          <p:cNvPr id="117" name="グラフィックス 116" descr="男子生徒">
            <a:extLst>
              <a:ext uri="{FF2B5EF4-FFF2-40B4-BE49-F238E27FC236}">
                <a16:creationId xmlns:a16="http://schemas.microsoft.com/office/drawing/2014/main" id="{ADF5E6F2-B799-995D-7CE5-88FA35F179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8019" y="4795948"/>
            <a:ext cx="426575" cy="426575"/>
          </a:xfrm>
          <a:prstGeom prst="rect">
            <a:avLst/>
          </a:prstGeom>
        </p:spPr>
      </p:pic>
      <p:pic>
        <p:nvPicPr>
          <p:cNvPr id="119" name="グラフィックス 118" descr="ユーザー">
            <a:extLst>
              <a:ext uri="{FF2B5EF4-FFF2-40B4-BE49-F238E27FC236}">
                <a16:creationId xmlns:a16="http://schemas.microsoft.com/office/drawing/2014/main" id="{43C771A1-B74D-B9CD-B7C4-7CDE0CC61C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97367" y="2083359"/>
            <a:ext cx="426575" cy="426575"/>
          </a:xfrm>
          <a:prstGeom prst="rect">
            <a:avLst/>
          </a:prstGeom>
        </p:spPr>
      </p:pic>
      <p:sp>
        <p:nvSpPr>
          <p:cNvPr id="3" name="四角形: 角を丸くする 2">
            <a:extLst>
              <a:ext uri="{FF2B5EF4-FFF2-40B4-BE49-F238E27FC236}">
                <a16:creationId xmlns:a16="http://schemas.microsoft.com/office/drawing/2014/main" id="{22431BE8-6606-7D48-EF35-4EDF30453E93}"/>
              </a:ext>
            </a:extLst>
          </p:cNvPr>
          <p:cNvSpPr>
            <a:spLocks/>
          </p:cNvSpPr>
          <p:nvPr/>
        </p:nvSpPr>
        <p:spPr>
          <a:xfrm>
            <a:off x="8886047" y="1191268"/>
            <a:ext cx="2716765" cy="1522018"/>
          </a:xfrm>
          <a:prstGeom prst="round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000000"/>
              </a:solidFill>
              <a:latin typeface="Yu Gothic UI 本文"/>
              <a:ea typeface="Hiragino Kaku Gothic Pro W3" panose="020B0300000000000000" pitchFamily="34" charset="-128"/>
            </a:endParaRPr>
          </a:p>
        </p:txBody>
      </p:sp>
      <p:sp>
        <p:nvSpPr>
          <p:cNvPr id="4" name="四角形: 角を丸くする 3">
            <a:extLst>
              <a:ext uri="{FF2B5EF4-FFF2-40B4-BE49-F238E27FC236}">
                <a16:creationId xmlns:a16="http://schemas.microsoft.com/office/drawing/2014/main" id="{BA071DB5-1FE6-7E54-E205-99D0F712F51F}"/>
              </a:ext>
            </a:extLst>
          </p:cNvPr>
          <p:cNvSpPr>
            <a:spLocks/>
          </p:cNvSpPr>
          <p:nvPr/>
        </p:nvSpPr>
        <p:spPr>
          <a:xfrm>
            <a:off x="6547704" y="3461499"/>
            <a:ext cx="838200" cy="254000"/>
          </a:xfrm>
          <a:prstGeom prst="round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000000"/>
              </a:solidFill>
              <a:latin typeface="Yu Gothic UI 本文"/>
              <a:ea typeface="Hiragino Kaku Gothic Pro W3" panose="020B0300000000000000" pitchFamily="34" charset="-128"/>
            </a:endParaRPr>
          </a:p>
        </p:txBody>
      </p:sp>
      <p:sp>
        <p:nvSpPr>
          <p:cNvPr id="5" name="四角形: 角を丸くする 4">
            <a:extLst>
              <a:ext uri="{FF2B5EF4-FFF2-40B4-BE49-F238E27FC236}">
                <a16:creationId xmlns:a16="http://schemas.microsoft.com/office/drawing/2014/main" id="{4EA65DB5-B4C8-D3F7-0A60-CB972F013569}"/>
              </a:ext>
            </a:extLst>
          </p:cNvPr>
          <p:cNvSpPr>
            <a:spLocks/>
          </p:cNvSpPr>
          <p:nvPr/>
        </p:nvSpPr>
        <p:spPr>
          <a:xfrm>
            <a:off x="4448981" y="4291862"/>
            <a:ext cx="838200" cy="254000"/>
          </a:xfrm>
          <a:prstGeom prst="round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000000"/>
              </a:solidFill>
              <a:latin typeface="Yu Gothic UI 本文"/>
              <a:ea typeface="Hiragino Kaku Gothic Pro W3" panose="020B0300000000000000" pitchFamily="34" charset="-128"/>
            </a:endParaRPr>
          </a:p>
        </p:txBody>
      </p:sp>
      <p:sp>
        <p:nvSpPr>
          <p:cNvPr id="6" name="四角形: 角を丸くする 5">
            <a:extLst>
              <a:ext uri="{FF2B5EF4-FFF2-40B4-BE49-F238E27FC236}">
                <a16:creationId xmlns:a16="http://schemas.microsoft.com/office/drawing/2014/main" id="{3F91CCBB-01E1-65AD-DFC0-6C1F900A1C4B}"/>
              </a:ext>
            </a:extLst>
          </p:cNvPr>
          <p:cNvSpPr>
            <a:spLocks/>
          </p:cNvSpPr>
          <p:nvPr/>
        </p:nvSpPr>
        <p:spPr>
          <a:xfrm>
            <a:off x="4883484" y="3461499"/>
            <a:ext cx="838200" cy="254000"/>
          </a:xfrm>
          <a:prstGeom prst="round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000000"/>
              </a:solidFill>
              <a:latin typeface="Yu Gothic UI 本文"/>
              <a:ea typeface="Hiragino Kaku Gothic Pro W3" panose="020B0300000000000000" pitchFamily="34" charset="-128"/>
            </a:endParaRPr>
          </a:p>
        </p:txBody>
      </p:sp>
      <p:sp>
        <p:nvSpPr>
          <p:cNvPr id="7" name="四角形: 角を丸くする 6">
            <a:extLst>
              <a:ext uri="{FF2B5EF4-FFF2-40B4-BE49-F238E27FC236}">
                <a16:creationId xmlns:a16="http://schemas.microsoft.com/office/drawing/2014/main" id="{82D90D1C-222C-4E70-DDFA-A6454816B8E2}"/>
              </a:ext>
            </a:extLst>
          </p:cNvPr>
          <p:cNvSpPr>
            <a:spLocks/>
          </p:cNvSpPr>
          <p:nvPr/>
        </p:nvSpPr>
        <p:spPr>
          <a:xfrm>
            <a:off x="6868109" y="3909857"/>
            <a:ext cx="838200" cy="254000"/>
          </a:xfrm>
          <a:prstGeom prst="round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000000"/>
              </a:solidFill>
              <a:latin typeface="Yu Gothic UI 本文"/>
              <a:ea typeface="Hiragino Kaku Gothic Pro W3" panose="020B0300000000000000" pitchFamily="34" charset="-128"/>
            </a:endParaRPr>
          </a:p>
        </p:txBody>
      </p:sp>
      <p:sp>
        <p:nvSpPr>
          <p:cNvPr id="8" name="四角形: 角を丸くする 7">
            <a:extLst>
              <a:ext uri="{FF2B5EF4-FFF2-40B4-BE49-F238E27FC236}">
                <a16:creationId xmlns:a16="http://schemas.microsoft.com/office/drawing/2014/main" id="{4142F01B-D0DF-D3CB-0191-0F2DCA28CBAB}"/>
              </a:ext>
            </a:extLst>
          </p:cNvPr>
          <p:cNvSpPr>
            <a:spLocks/>
          </p:cNvSpPr>
          <p:nvPr/>
        </p:nvSpPr>
        <p:spPr>
          <a:xfrm>
            <a:off x="5520014" y="3801509"/>
            <a:ext cx="1229360" cy="362348"/>
          </a:xfrm>
          <a:prstGeom prst="round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000000"/>
              </a:solidFill>
              <a:latin typeface="Yu Gothic UI 本文"/>
              <a:ea typeface="Hiragino Kaku Gothic Pro W3" panose="020B0300000000000000" pitchFamily="34" charset="-128"/>
            </a:endParaRPr>
          </a:p>
        </p:txBody>
      </p:sp>
      <p:sp>
        <p:nvSpPr>
          <p:cNvPr id="9" name="四角形: 角を丸くする 8">
            <a:extLst>
              <a:ext uri="{FF2B5EF4-FFF2-40B4-BE49-F238E27FC236}">
                <a16:creationId xmlns:a16="http://schemas.microsoft.com/office/drawing/2014/main" id="{C9F0C4BD-3325-1A19-F7B0-7E2DABA31293}"/>
              </a:ext>
            </a:extLst>
          </p:cNvPr>
          <p:cNvSpPr/>
          <p:nvPr/>
        </p:nvSpPr>
        <p:spPr>
          <a:xfrm>
            <a:off x="5455642" y="5327338"/>
            <a:ext cx="1349929" cy="371881"/>
          </a:xfrm>
          <a:prstGeom prst="roundRect">
            <a:avLst/>
          </a:prstGeom>
          <a:gradFill flip="none" rotWithShape="1">
            <a:gsLst>
              <a:gs pos="0">
                <a:srgbClr val="C00000"/>
              </a:gs>
              <a:gs pos="50000">
                <a:srgbClr val="FF0000"/>
              </a:gs>
              <a:gs pos="50000">
                <a:srgbClr val="70AD47"/>
              </a:gs>
              <a:gs pos="100000">
                <a:srgbClr val="70AD47"/>
              </a:gs>
            </a:gsLst>
            <a:lin ang="0" scaled="1"/>
            <a:tileRect/>
          </a:gra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rgbClr val="FFFFFF"/>
                </a:solidFill>
                <a:latin typeface="Yu Gothic UI 本文"/>
                <a:ea typeface="Hiragino Kaku Gothic Pro W3" panose="020B0300000000000000" pitchFamily="34" charset="-128"/>
              </a:rPr>
              <a:t>ユーザー</a:t>
            </a:r>
            <a:endParaRPr lang="en-US" altLang="ja-JP" sz="1200" b="1" dirty="0">
              <a:solidFill>
                <a:srgbClr val="FFFFFF"/>
              </a:solidFill>
              <a:latin typeface="Yu Gothic UI 本文"/>
              <a:ea typeface="Hiragino Kaku Gothic Pro W3" panose="020B0300000000000000" pitchFamily="34" charset="-128"/>
            </a:endParaRPr>
          </a:p>
          <a:p>
            <a:pPr algn="ctr"/>
            <a:r>
              <a:rPr kumimoji="1" lang="ja-JP" altLang="en-US" sz="1200" b="1" dirty="0">
                <a:solidFill>
                  <a:srgbClr val="FFFFFF"/>
                </a:solidFill>
                <a:latin typeface="Yu Gothic UI 本文"/>
                <a:ea typeface="Hiragino Kaku Gothic Pro W3" panose="020B0300000000000000" pitchFamily="34" charset="-128"/>
              </a:rPr>
              <a:t>ストーリー</a:t>
            </a:r>
          </a:p>
        </p:txBody>
      </p:sp>
    </p:spTree>
    <p:extLst>
      <p:ext uri="{BB962C8B-B14F-4D97-AF65-F5344CB8AC3E}">
        <p14:creationId xmlns:p14="http://schemas.microsoft.com/office/powerpoint/2010/main" val="42629694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F89D0075-9762-9625-4A12-DBFA15E07F4F}"/>
              </a:ext>
            </a:extLst>
          </p:cNvPr>
          <p:cNvSpPr/>
          <p:nvPr/>
        </p:nvSpPr>
        <p:spPr>
          <a:xfrm>
            <a:off x="6429399" y="4865467"/>
            <a:ext cx="4630366" cy="9858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7" name="フリーフォーム: 図形 26">
            <a:extLst>
              <a:ext uri="{FF2B5EF4-FFF2-40B4-BE49-F238E27FC236}">
                <a16:creationId xmlns:a16="http://schemas.microsoft.com/office/drawing/2014/main" id="{D0E7D629-FD03-6A4C-FDD6-01AB9E6B2B21}"/>
              </a:ext>
            </a:extLst>
          </p:cNvPr>
          <p:cNvSpPr/>
          <p:nvPr/>
        </p:nvSpPr>
        <p:spPr>
          <a:xfrm>
            <a:off x="4299626" y="1384246"/>
            <a:ext cx="6750995" cy="3361320"/>
          </a:xfrm>
          <a:custGeom>
            <a:avLst/>
            <a:gdLst>
              <a:gd name="connsiteX0" fmla="*/ 0 w 6750995"/>
              <a:gd name="connsiteY0" fmla="*/ 116732 h 2762655"/>
              <a:gd name="connsiteX1" fmla="*/ 0 w 6750995"/>
              <a:gd name="connsiteY1" fmla="*/ 2762655 h 2762655"/>
              <a:gd name="connsiteX2" fmla="*/ 6750995 w 6750995"/>
              <a:gd name="connsiteY2" fmla="*/ 2762655 h 2762655"/>
              <a:gd name="connsiteX3" fmla="*/ 6750995 w 6750995"/>
              <a:gd name="connsiteY3" fmla="*/ 0 h 2762655"/>
              <a:gd name="connsiteX4" fmla="*/ 38910 w 6750995"/>
              <a:gd name="connsiteY4" fmla="*/ 0 h 276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995" h="2762655">
                <a:moveTo>
                  <a:pt x="0" y="116732"/>
                </a:moveTo>
                <a:lnTo>
                  <a:pt x="0" y="2762655"/>
                </a:lnTo>
                <a:lnTo>
                  <a:pt x="6750995" y="2762655"/>
                </a:lnTo>
                <a:lnTo>
                  <a:pt x="6750995" y="0"/>
                </a:lnTo>
                <a:lnTo>
                  <a:pt x="38910" y="0"/>
                </a:ln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DD8411AB-9842-7810-FD69-CECBDA80E96F}"/>
              </a:ext>
            </a:extLst>
          </p:cNvPr>
          <p:cNvSpPr>
            <a:spLocks noGrp="1"/>
          </p:cNvSpPr>
          <p:nvPr>
            <p:ph type="body" sz="quarter" idx="10"/>
          </p:nvPr>
        </p:nvSpPr>
        <p:spPr/>
        <p:txBody>
          <a:bodyPr/>
          <a:lstStyle/>
          <a:p>
            <a:pPr algn="ctr"/>
            <a:r>
              <a:rPr lang="ja-JP" altLang="en-US" dirty="0"/>
              <a:t>それぞれのフレームイメージ</a:t>
            </a:r>
          </a:p>
        </p:txBody>
      </p:sp>
      <p:sp>
        <p:nvSpPr>
          <p:cNvPr id="8" name="四角形: 角を丸くする 7">
            <a:extLst>
              <a:ext uri="{FF2B5EF4-FFF2-40B4-BE49-F238E27FC236}">
                <a16:creationId xmlns:a16="http://schemas.microsoft.com/office/drawing/2014/main" id="{717150F5-3B25-ECEE-6E9A-FC3E35B32D8A}"/>
              </a:ext>
            </a:extLst>
          </p:cNvPr>
          <p:cNvSpPr/>
          <p:nvPr/>
        </p:nvSpPr>
        <p:spPr>
          <a:xfrm>
            <a:off x="5988856" y="2274817"/>
            <a:ext cx="2755726" cy="68067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サービスブループリント</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サービス提供の裏側</a:t>
            </a:r>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の全体</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設計図</a:t>
            </a:r>
          </a:p>
        </p:txBody>
      </p:sp>
      <p:sp>
        <p:nvSpPr>
          <p:cNvPr id="9" name="四角形: 角を丸くする 8">
            <a:extLst>
              <a:ext uri="{FF2B5EF4-FFF2-40B4-BE49-F238E27FC236}">
                <a16:creationId xmlns:a16="http://schemas.microsoft.com/office/drawing/2014/main" id="{A70C2FC5-0C00-8146-055A-856D0AFFCF0A}"/>
              </a:ext>
            </a:extLst>
          </p:cNvPr>
          <p:cNvSpPr/>
          <p:nvPr/>
        </p:nvSpPr>
        <p:spPr>
          <a:xfrm>
            <a:off x="6870862" y="3157940"/>
            <a:ext cx="2755726" cy="68067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ぺーパープロト</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手書き</a:t>
            </a: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で簡易的に作る試作品</a:t>
            </a:r>
          </a:p>
        </p:txBody>
      </p:sp>
      <p:sp>
        <p:nvSpPr>
          <p:cNvPr id="10" name="四角形: 角を丸くする 9">
            <a:extLst>
              <a:ext uri="{FF2B5EF4-FFF2-40B4-BE49-F238E27FC236}">
                <a16:creationId xmlns:a16="http://schemas.microsoft.com/office/drawing/2014/main" id="{2F8893F7-34D0-C124-2C25-11283F543A45}"/>
              </a:ext>
            </a:extLst>
          </p:cNvPr>
          <p:cNvSpPr/>
          <p:nvPr/>
        </p:nvSpPr>
        <p:spPr>
          <a:xfrm>
            <a:off x="6870862" y="3990777"/>
            <a:ext cx="2755726" cy="68067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ワイヤーフレーム</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画面構成の骨組み図</a:t>
            </a:r>
          </a:p>
        </p:txBody>
      </p:sp>
      <p:sp>
        <p:nvSpPr>
          <p:cNvPr id="11" name="四角形: 角を丸くする 10">
            <a:extLst>
              <a:ext uri="{FF2B5EF4-FFF2-40B4-BE49-F238E27FC236}">
                <a16:creationId xmlns:a16="http://schemas.microsoft.com/office/drawing/2014/main" id="{B16C72F7-4F04-FD32-E2DA-ADEC89025557}"/>
              </a:ext>
            </a:extLst>
          </p:cNvPr>
          <p:cNvSpPr/>
          <p:nvPr/>
        </p:nvSpPr>
        <p:spPr>
          <a:xfrm>
            <a:off x="6880006" y="4996081"/>
            <a:ext cx="2755726" cy="68067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デザインプロト</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視覚的な要素を含めた試作品</a:t>
            </a:r>
          </a:p>
        </p:txBody>
      </p:sp>
      <p:sp>
        <p:nvSpPr>
          <p:cNvPr id="12" name="四角形: 角を丸くする 11">
            <a:extLst>
              <a:ext uri="{FF2B5EF4-FFF2-40B4-BE49-F238E27FC236}">
                <a16:creationId xmlns:a16="http://schemas.microsoft.com/office/drawing/2014/main" id="{661024ED-E58D-FE1F-91F4-EA2EF4F15D8B}"/>
              </a:ext>
            </a:extLst>
          </p:cNvPr>
          <p:cNvSpPr/>
          <p:nvPr/>
        </p:nvSpPr>
        <p:spPr>
          <a:xfrm>
            <a:off x="3640234" y="1436882"/>
            <a:ext cx="7267368" cy="68067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ユーザーストーリー</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ユーザーの行動とニーズを記述（し、提供範囲を決める）</a:t>
            </a:r>
          </a:p>
        </p:txBody>
      </p:sp>
      <p:sp>
        <p:nvSpPr>
          <p:cNvPr id="13" name="四角形: 角を丸くする 12">
            <a:extLst>
              <a:ext uri="{FF2B5EF4-FFF2-40B4-BE49-F238E27FC236}">
                <a16:creationId xmlns:a16="http://schemas.microsoft.com/office/drawing/2014/main" id="{6B78CC86-CE9A-B889-702E-DEA3BBF09CD2}"/>
              </a:ext>
            </a:extLst>
          </p:cNvPr>
          <p:cNvSpPr/>
          <p:nvPr/>
        </p:nvSpPr>
        <p:spPr>
          <a:xfrm>
            <a:off x="588946" y="1384246"/>
            <a:ext cx="2755726" cy="68067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リーンキャンバス</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ビジネスアイデアの全体像</a:t>
            </a:r>
          </a:p>
        </p:txBody>
      </p:sp>
      <p:sp>
        <p:nvSpPr>
          <p:cNvPr id="14" name="正方形/長方形 13">
            <a:extLst>
              <a:ext uri="{FF2B5EF4-FFF2-40B4-BE49-F238E27FC236}">
                <a16:creationId xmlns:a16="http://schemas.microsoft.com/office/drawing/2014/main" id="{C33ED752-B513-8FA1-EB4C-F9FF30A6D053}"/>
              </a:ext>
            </a:extLst>
          </p:cNvPr>
          <p:cNvSpPr/>
          <p:nvPr/>
        </p:nvSpPr>
        <p:spPr>
          <a:xfrm>
            <a:off x="9152969" y="5971241"/>
            <a:ext cx="1979898"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rgbClr val="FF0000"/>
                </a:solidFill>
                <a:latin typeface="Yu Gothic UI 本文"/>
                <a:ea typeface="Hiragino Kaku Gothic Pro W3" panose="020B0300000000000000" pitchFamily="34" charset="-128"/>
              </a:rPr>
              <a:t>Technology</a:t>
            </a:r>
            <a:endParaRPr kumimoji="1" lang="ja-JP" altLang="en-US" sz="2400" b="1" dirty="0">
              <a:solidFill>
                <a:srgbClr val="FF0000"/>
              </a:solidFill>
              <a:latin typeface="Yu Gothic UI 本文"/>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FAB942EE-C7D7-62AD-3EA5-AC4B0226EE80}"/>
              </a:ext>
            </a:extLst>
          </p:cNvPr>
          <p:cNvSpPr/>
          <p:nvPr/>
        </p:nvSpPr>
        <p:spPr>
          <a:xfrm>
            <a:off x="4848873" y="5971241"/>
            <a:ext cx="1979898"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accent6"/>
                </a:solidFill>
                <a:latin typeface="Yu Gothic UI 本文"/>
                <a:ea typeface="Hiragino Kaku Gothic Pro W3" panose="020B0300000000000000" pitchFamily="34" charset="-128"/>
              </a:rPr>
              <a:t>Creative</a:t>
            </a:r>
            <a:endParaRPr kumimoji="1" lang="ja-JP" altLang="en-US" sz="2400" b="1" dirty="0">
              <a:solidFill>
                <a:schemeClr val="accent6"/>
              </a:solidFill>
              <a:latin typeface="Yu Gothic UI 本文"/>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B55BB09C-E003-1291-1DF6-6DEEA48F159F}"/>
              </a:ext>
            </a:extLst>
          </p:cNvPr>
          <p:cNvSpPr/>
          <p:nvPr/>
        </p:nvSpPr>
        <p:spPr>
          <a:xfrm>
            <a:off x="954341" y="5971241"/>
            <a:ext cx="1979898" cy="362348"/>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accent1"/>
                </a:solidFill>
                <a:latin typeface="Yu Gothic UI 本文"/>
                <a:ea typeface="Hiragino Kaku Gothic Pro W3" panose="020B0300000000000000" pitchFamily="34" charset="-128"/>
              </a:rPr>
              <a:t>Business</a:t>
            </a:r>
            <a:endParaRPr kumimoji="1" lang="ja-JP" altLang="en-US" sz="2400" b="1" dirty="0">
              <a:solidFill>
                <a:schemeClr val="accent1"/>
              </a:solidFill>
              <a:latin typeface="Yu Gothic UI 本文"/>
              <a:ea typeface="Hiragino Kaku Gothic Pro W3" panose="020B0300000000000000" pitchFamily="34" charset="-128"/>
            </a:endParaRPr>
          </a:p>
        </p:txBody>
      </p:sp>
      <p:sp>
        <p:nvSpPr>
          <p:cNvPr id="18" name="テキスト ボックス 17">
            <a:extLst>
              <a:ext uri="{FF2B5EF4-FFF2-40B4-BE49-F238E27FC236}">
                <a16:creationId xmlns:a16="http://schemas.microsoft.com/office/drawing/2014/main" id="{8A2E1D7D-3D48-46AF-0CB2-918B3E0BC139}"/>
              </a:ext>
            </a:extLst>
          </p:cNvPr>
          <p:cNvSpPr txBox="1"/>
          <p:nvPr/>
        </p:nvSpPr>
        <p:spPr>
          <a:xfrm>
            <a:off x="10248210" y="1471217"/>
            <a:ext cx="957925" cy="369332"/>
          </a:xfrm>
          <a:prstGeom prst="rect">
            <a:avLst/>
          </a:prstGeom>
          <a:noFill/>
        </p:spPr>
        <p:txBody>
          <a:bodyPr wrap="square" rtlCol="0">
            <a:spAutoFit/>
          </a:bodyPr>
          <a:lstStyle/>
          <a:p>
            <a:pPr algn="ctr"/>
            <a:r>
              <a:rPr kumimoji="1" lang="en-US" altLang="ja-JP" dirty="0">
                <a:solidFill>
                  <a:srgbClr val="525252"/>
                </a:solidFill>
                <a:latin typeface="Hiragino Kaku Gothic Pro W3" panose="020B0300000000000000" pitchFamily="34" charset="-128"/>
                <a:ea typeface="Hiragino Kaku Gothic Pro W3" panose="020B0300000000000000" pitchFamily="34" charset="-128"/>
              </a:rPr>
              <a:t>UX</a:t>
            </a:r>
            <a:endParaRPr kumimoji="1"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19" name="テキスト ボックス 18">
            <a:extLst>
              <a:ext uri="{FF2B5EF4-FFF2-40B4-BE49-F238E27FC236}">
                <a16:creationId xmlns:a16="http://schemas.microsoft.com/office/drawing/2014/main" id="{CA4DA6CB-5AE8-ABD0-A1FB-13BA27FBB155}"/>
              </a:ext>
            </a:extLst>
          </p:cNvPr>
          <p:cNvSpPr txBox="1"/>
          <p:nvPr/>
        </p:nvSpPr>
        <p:spPr>
          <a:xfrm>
            <a:off x="10247912" y="5211483"/>
            <a:ext cx="957925" cy="369332"/>
          </a:xfrm>
          <a:prstGeom prst="rect">
            <a:avLst/>
          </a:prstGeom>
          <a:noFill/>
        </p:spPr>
        <p:txBody>
          <a:bodyPr wrap="square" rtlCol="0">
            <a:spAutoFit/>
          </a:bodyPr>
          <a:lstStyle/>
          <a:p>
            <a:pPr algn="ctr"/>
            <a:r>
              <a:rPr kumimoji="1" lang="en-US" altLang="ja-JP" dirty="0">
                <a:solidFill>
                  <a:srgbClr val="525252"/>
                </a:solidFill>
                <a:latin typeface="Hiragino Kaku Gothic Pro W3" panose="020B0300000000000000" pitchFamily="34" charset="-128"/>
                <a:ea typeface="Hiragino Kaku Gothic Pro W3" panose="020B0300000000000000" pitchFamily="34" charset="-128"/>
              </a:rPr>
              <a:t>UI</a:t>
            </a:r>
            <a:endParaRPr kumimoji="1" lang="ja-JP" altLang="en-US" dirty="0">
              <a:solidFill>
                <a:srgbClr val="525252"/>
              </a:solidFill>
              <a:latin typeface="Hiragino Kaku Gothic Pro W3" panose="020B0300000000000000" pitchFamily="34" charset="-128"/>
              <a:ea typeface="Hiragino Kaku Gothic Pro W3" panose="020B0300000000000000" pitchFamily="34" charset="-128"/>
            </a:endParaRPr>
          </a:p>
        </p:txBody>
      </p:sp>
      <p:sp>
        <p:nvSpPr>
          <p:cNvPr id="21" name="四角形: 角を丸くする 20">
            <a:extLst>
              <a:ext uri="{FF2B5EF4-FFF2-40B4-BE49-F238E27FC236}">
                <a16:creationId xmlns:a16="http://schemas.microsoft.com/office/drawing/2014/main" id="{966120C5-F5C0-4D51-BE4E-2279FBA41919}"/>
              </a:ext>
            </a:extLst>
          </p:cNvPr>
          <p:cNvSpPr/>
          <p:nvPr/>
        </p:nvSpPr>
        <p:spPr>
          <a:xfrm>
            <a:off x="588946" y="2224988"/>
            <a:ext cx="2755726" cy="68067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ペルソナ</a:t>
            </a:r>
            <a:endParaRPr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顧客の具体的イメージ</a:t>
            </a: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2" name="四角形: 角を丸くする 21">
            <a:extLst>
              <a:ext uri="{FF2B5EF4-FFF2-40B4-BE49-F238E27FC236}">
                <a16:creationId xmlns:a16="http://schemas.microsoft.com/office/drawing/2014/main" id="{CE975E29-E4C9-F478-F39E-75640BA181F7}"/>
              </a:ext>
            </a:extLst>
          </p:cNvPr>
          <p:cNvSpPr/>
          <p:nvPr/>
        </p:nvSpPr>
        <p:spPr>
          <a:xfrm>
            <a:off x="2504146" y="3116610"/>
            <a:ext cx="2755726" cy="68067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カスタマージャーニーマップ</a:t>
            </a:r>
            <a:endParaRPr kumimoji="1" lang="en-US" altLang="ja-JP" sz="14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顧客の体験の流れ・タッチポイント</a:t>
            </a:r>
            <a:endParaRPr kumimoji="1" lang="en-US" altLang="ja-JP"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a:p>
            <a:pPr algn="ctr"/>
            <a:r>
              <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rPr>
              <a:t>を可視化</a:t>
            </a:r>
          </a:p>
        </p:txBody>
      </p:sp>
      <p:cxnSp>
        <p:nvCxnSpPr>
          <p:cNvPr id="24" name="直線矢印コネクタ 23">
            <a:extLst>
              <a:ext uri="{FF2B5EF4-FFF2-40B4-BE49-F238E27FC236}">
                <a16:creationId xmlns:a16="http://schemas.microsoft.com/office/drawing/2014/main" id="{C7282F17-26CF-AE40-917E-7505D6625F9C}"/>
              </a:ext>
            </a:extLst>
          </p:cNvPr>
          <p:cNvCxnSpPr/>
          <p:nvPr/>
        </p:nvCxnSpPr>
        <p:spPr>
          <a:xfrm>
            <a:off x="408562" y="6489229"/>
            <a:ext cx="10992255" cy="0"/>
          </a:xfrm>
          <a:prstGeom prst="straightConnector1">
            <a:avLst/>
          </a:prstGeom>
          <a:ln w="114300">
            <a:gradFill flip="none" rotWithShape="1">
              <a:gsLst>
                <a:gs pos="50000">
                  <a:schemeClr val="accent6">
                    <a:lumMod val="60000"/>
                    <a:lumOff val="40000"/>
                  </a:schemeClr>
                </a:gs>
                <a:gs pos="0">
                  <a:schemeClr val="accent1">
                    <a:lumMod val="60000"/>
                    <a:lumOff val="40000"/>
                  </a:schemeClr>
                </a:gs>
                <a:gs pos="100000">
                  <a:srgbClr val="C00000"/>
                </a:gs>
              </a:gsLst>
              <a:lin ang="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86841525-B93B-0BC9-842B-F0B5E4586E49}"/>
              </a:ext>
            </a:extLst>
          </p:cNvPr>
          <p:cNvSpPr txBox="1"/>
          <p:nvPr/>
        </p:nvSpPr>
        <p:spPr>
          <a:xfrm>
            <a:off x="5956571" y="2264128"/>
            <a:ext cx="520748" cy="369332"/>
          </a:xfrm>
          <a:prstGeom prst="rect">
            <a:avLst/>
          </a:prstGeom>
          <a:noFill/>
        </p:spPr>
        <p:txBody>
          <a:bodyPr wrap="square" rtlCol="0">
            <a:spAutoFit/>
          </a:bodyPr>
          <a:lstStyle/>
          <a:p>
            <a:pPr algn="ctr"/>
            <a:r>
              <a:rPr kumimoji="1" lang="ja-JP" altLang="en-US" b="1" dirty="0">
                <a:solidFill>
                  <a:srgbClr val="C00000"/>
                </a:solidFill>
                <a:latin typeface="Hiragino Kaku Gothic Pro W3" panose="020B0300000000000000" pitchFamily="34" charset="-128"/>
                <a:ea typeface="Hiragino Kaku Gothic Pro W3" panose="020B0300000000000000" pitchFamily="34" charset="-128"/>
              </a:rPr>
              <a:t>②</a:t>
            </a:r>
          </a:p>
        </p:txBody>
      </p:sp>
      <p:sp>
        <p:nvSpPr>
          <p:cNvPr id="30" name="テキスト ボックス 29">
            <a:extLst>
              <a:ext uri="{FF2B5EF4-FFF2-40B4-BE49-F238E27FC236}">
                <a16:creationId xmlns:a16="http://schemas.microsoft.com/office/drawing/2014/main" id="{F5B6D3BF-6C88-A589-EDCC-4F1487FBA7AA}"/>
              </a:ext>
            </a:extLst>
          </p:cNvPr>
          <p:cNvSpPr txBox="1"/>
          <p:nvPr/>
        </p:nvSpPr>
        <p:spPr>
          <a:xfrm>
            <a:off x="3640234" y="1436882"/>
            <a:ext cx="559108" cy="369332"/>
          </a:xfrm>
          <a:prstGeom prst="rect">
            <a:avLst/>
          </a:prstGeom>
          <a:noFill/>
        </p:spPr>
        <p:txBody>
          <a:bodyPr wrap="square" rtlCol="0">
            <a:spAutoFit/>
          </a:bodyPr>
          <a:lstStyle/>
          <a:p>
            <a:pPr algn="ctr"/>
            <a:r>
              <a:rPr lang="ja-JP" altLang="en-US" b="1" dirty="0">
                <a:solidFill>
                  <a:srgbClr val="C00000"/>
                </a:solidFill>
                <a:latin typeface="Hiragino Kaku Gothic Pro W3" panose="020B0300000000000000" pitchFamily="34" charset="-128"/>
                <a:ea typeface="Hiragino Kaku Gothic Pro W3" panose="020B0300000000000000" pitchFamily="34" charset="-128"/>
              </a:rPr>
              <a:t>①</a:t>
            </a:r>
            <a:endParaRPr kumimoji="1" lang="ja-JP" altLang="en-US" b="1" dirty="0">
              <a:solidFill>
                <a:srgbClr val="C00000"/>
              </a:solidFill>
              <a:latin typeface="Hiragino Kaku Gothic Pro W3" panose="020B0300000000000000" pitchFamily="34" charset="-128"/>
              <a:ea typeface="Hiragino Kaku Gothic Pro W3" panose="020B0300000000000000" pitchFamily="34" charset="-128"/>
            </a:endParaRPr>
          </a:p>
        </p:txBody>
      </p:sp>
      <p:sp>
        <p:nvSpPr>
          <p:cNvPr id="32" name="テキスト ボックス 31">
            <a:extLst>
              <a:ext uri="{FF2B5EF4-FFF2-40B4-BE49-F238E27FC236}">
                <a16:creationId xmlns:a16="http://schemas.microsoft.com/office/drawing/2014/main" id="{E765DD4B-8BE5-B597-49E2-F163480813A1}"/>
              </a:ext>
            </a:extLst>
          </p:cNvPr>
          <p:cNvSpPr txBox="1"/>
          <p:nvPr/>
        </p:nvSpPr>
        <p:spPr>
          <a:xfrm>
            <a:off x="6888511" y="3315284"/>
            <a:ext cx="359229" cy="369332"/>
          </a:xfrm>
          <a:prstGeom prst="rect">
            <a:avLst/>
          </a:prstGeom>
          <a:noFill/>
        </p:spPr>
        <p:txBody>
          <a:bodyPr wrap="square" rtlCol="0">
            <a:spAutoFit/>
          </a:bodyPr>
          <a:lstStyle/>
          <a:p>
            <a:pPr algn="ctr"/>
            <a:r>
              <a:rPr kumimoji="1" lang="ja-JP" altLang="en-US" b="1" dirty="0">
                <a:solidFill>
                  <a:srgbClr val="C00000"/>
                </a:solidFill>
                <a:latin typeface="Hiragino Kaku Gothic Pro W3" panose="020B0300000000000000" pitchFamily="34" charset="-128"/>
                <a:ea typeface="Hiragino Kaku Gothic Pro W3" panose="020B0300000000000000" pitchFamily="34" charset="-128"/>
              </a:rPr>
              <a:t>③</a:t>
            </a:r>
          </a:p>
        </p:txBody>
      </p:sp>
      <p:sp>
        <p:nvSpPr>
          <p:cNvPr id="2" name="矢印: 下 1">
            <a:extLst>
              <a:ext uri="{FF2B5EF4-FFF2-40B4-BE49-F238E27FC236}">
                <a16:creationId xmlns:a16="http://schemas.microsoft.com/office/drawing/2014/main" id="{9F8E4F2F-5480-D4AB-FBA9-34C85FDF779A}"/>
              </a:ext>
            </a:extLst>
          </p:cNvPr>
          <p:cNvSpPr/>
          <p:nvPr/>
        </p:nvSpPr>
        <p:spPr>
          <a:xfrm>
            <a:off x="11320169" y="1309056"/>
            <a:ext cx="374356" cy="4995501"/>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6" name="テキスト ボックス 5">
            <a:extLst>
              <a:ext uri="{FF2B5EF4-FFF2-40B4-BE49-F238E27FC236}">
                <a16:creationId xmlns:a16="http://schemas.microsoft.com/office/drawing/2014/main" id="{4A0FD4B9-B004-7505-78D6-10AE2FD0DE35}"/>
              </a:ext>
            </a:extLst>
          </p:cNvPr>
          <p:cNvSpPr txBox="1"/>
          <p:nvPr/>
        </p:nvSpPr>
        <p:spPr>
          <a:xfrm>
            <a:off x="11255943" y="1286551"/>
            <a:ext cx="877163" cy="369332"/>
          </a:xfrm>
          <a:prstGeom prst="rect">
            <a:avLst/>
          </a:prstGeom>
          <a:noFill/>
        </p:spPr>
        <p:txBody>
          <a:bodyPr wrap="none" rtlCol="0">
            <a:spAutoFit/>
          </a:bodyPr>
          <a:lstStyle/>
          <a:p>
            <a:pPr algn="ctr"/>
            <a:r>
              <a:rPr lang="ja-JP" altLang="en-US" dirty="0">
                <a:solidFill>
                  <a:srgbClr val="525252"/>
                </a:solidFill>
                <a:latin typeface="Hiragino Kaku Gothic Pro W3" panose="020B0300000000000000" pitchFamily="34" charset="-128"/>
                <a:ea typeface="Hiragino Kaku Gothic Pro W3" panose="020B0300000000000000" pitchFamily="34" charset="-128"/>
              </a:rPr>
              <a:t>俯瞰</a:t>
            </a:r>
            <a:r>
              <a:rPr kumimoji="1" lang="ja-JP" altLang="en-US" dirty="0">
                <a:solidFill>
                  <a:srgbClr val="525252"/>
                </a:solidFill>
                <a:latin typeface="Hiragino Kaku Gothic Pro W3" panose="020B0300000000000000" pitchFamily="34" charset="-128"/>
                <a:ea typeface="Hiragino Kaku Gothic Pro W3" panose="020B0300000000000000" pitchFamily="34" charset="-128"/>
              </a:rPr>
              <a:t>的</a:t>
            </a:r>
          </a:p>
        </p:txBody>
      </p:sp>
      <p:sp>
        <p:nvSpPr>
          <p:cNvPr id="7" name="テキスト ボックス 6">
            <a:extLst>
              <a:ext uri="{FF2B5EF4-FFF2-40B4-BE49-F238E27FC236}">
                <a16:creationId xmlns:a16="http://schemas.microsoft.com/office/drawing/2014/main" id="{7A0E24EA-E38C-7DA9-7D30-95775ABF68AB}"/>
              </a:ext>
            </a:extLst>
          </p:cNvPr>
          <p:cNvSpPr txBox="1"/>
          <p:nvPr/>
        </p:nvSpPr>
        <p:spPr>
          <a:xfrm>
            <a:off x="11314837" y="5857411"/>
            <a:ext cx="877163" cy="369332"/>
          </a:xfrm>
          <a:prstGeom prst="rect">
            <a:avLst/>
          </a:prstGeom>
          <a:noFill/>
        </p:spPr>
        <p:txBody>
          <a:bodyPr wrap="none" rtlCol="0">
            <a:spAutoFit/>
          </a:bodyPr>
          <a:lstStyle/>
          <a:p>
            <a:pPr algn="ctr"/>
            <a:r>
              <a:rPr kumimoji="1" lang="ja-JP" altLang="en-US" dirty="0">
                <a:solidFill>
                  <a:srgbClr val="525252"/>
                </a:solidFill>
                <a:latin typeface="Hiragino Kaku Gothic Pro W3" panose="020B0300000000000000" pitchFamily="34" charset="-128"/>
                <a:ea typeface="Hiragino Kaku Gothic Pro W3" panose="020B0300000000000000" pitchFamily="34" charset="-128"/>
              </a:rPr>
              <a:t>具体的</a:t>
            </a:r>
          </a:p>
        </p:txBody>
      </p:sp>
    </p:spTree>
    <p:extLst>
      <p:ext uri="{BB962C8B-B14F-4D97-AF65-F5344CB8AC3E}">
        <p14:creationId xmlns:p14="http://schemas.microsoft.com/office/powerpoint/2010/main" val="2792594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04E67B-066C-2D08-AED1-0F696B7CE2AF}"/>
              </a:ext>
            </a:extLst>
          </p:cNvPr>
          <p:cNvSpPr>
            <a:spLocks noGrp="1"/>
          </p:cNvSpPr>
          <p:nvPr>
            <p:ph type="body" sz="quarter" idx="10"/>
          </p:nvPr>
        </p:nvSpPr>
        <p:spPr/>
        <p:txBody>
          <a:bodyPr/>
          <a:lstStyle/>
          <a:p>
            <a:r>
              <a:rPr kumimoji="1" lang="ja-JP" altLang="en-US"/>
              <a:t>今日の目的</a:t>
            </a:r>
            <a:endParaRPr kumimoji="1" lang="ja-JP" altLang="en-US" dirty="0"/>
          </a:p>
        </p:txBody>
      </p:sp>
      <p:sp>
        <p:nvSpPr>
          <p:cNvPr id="3" name="テキスト ボックス 2">
            <a:extLst>
              <a:ext uri="{FF2B5EF4-FFF2-40B4-BE49-F238E27FC236}">
                <a16:creationId xmlns:a16="http://schemas.microsoft.com/office/drawing/2014/main" id="{727BAD6E-9D1E-EAE4-E2A8-1BDEA593113D}"/>
              </a:ext>
            </a:extLst>
          </p:cNvPr>
          <p:cNvSpPr txBox="1"/>
          <p:nvPr/>
        </p:nvSpPr>
        <p:spPr>
          <a:xfrm>
            <a:off x="214589" y="953467"/>
            <a:ext cx="11762821" cy="369332"/>
          </a:xfrm>
          <a:prstGeom prst="rect">
            <a:avLst/>
          </a:prstGeom>
          <a:noFill/>
        </p:spPr>
        <p:txBody>
          <a:bodyPr wrap="square" rtlCol="0">
            <a:spAutoFit/>
          </a:bodyPr>
          <a:lstStyle/>
          <a:p>
            <a:r>
              <a:rPr lang="ja-JP" altLang="en-US" sz="1800" dirty="0"/>
              <a:t>プロトタイプ作成のためのフレームワークとその目的、作成方法を理解する</a:t>
            </a:r>
          </a:p>
        </p:txBody>
      </p:sp>
      <p:sp>
        <p:nvSpPr>
          <p:cNvPr id="5" name="角丸四角形 7">
            <a:extLst>
              <a:ext uri="{FF2B5EF4-FFF2-40B4-BE49-F238E27FC236}">
                <a16:creationId xmlns:a16="http://schemas.microsoft.com/office/drawing/2014/main" id="{1D843105-23BB-5922-D950-BFC7B6C01FB8}"/>
              </a:ext>
            </a:extLst>
          </p:cNvPr>
          <p:cNvSpPr/>
          <p:nvPr/>
        </p:nvSpPr>
        <p:spPr>
          <a:xfrm flipH="1">
            <a:off x="1592352" y="4088086"/>
            <a:ext cx="1201647" cy="904688"/>
          </a:xfrm>
          <a:prstGeom prst="roundRect">
            <a:avLst>
              <a:gd name="adj" fmla="val 0"/>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1600" dirty="0">
                <a:solidFill>
                  <a:schemeClr val="tx1"/>
                </a:solidFill>
                <a:latin typeface="+mn-ea"/>
              </a:rPr>
              <a:t>インタビュー</a:t>
            </a:r>
            <a:endParaRPr lang="en-US" altLang="ja-JP" sz="1600" dirty="0">
              <a:solidFill>
                <a:schemeClr val="tx1"/>
              </a:solidFill>
              <a:latin typeface="+mn-ea"/>
            </a:endParaRPr>
          </a:p>
        </p:txBody>
      </p:sp>
      <p:sp>
        <p:nvSpPr>
          <p:cNvPr id="6" name="角丸四角形 7">
            <a:extLst>
              <a:ext uri="{FF2B5EF4-FFF2-40B4-BE49-F238E27FC236}">
                <a16:creationId xmlns:a16="http://schemas.microsoft.com/office/drawing/2014/main" id="{29C3A850-131C-7BA8-8797-3D211C826194}"/>
              </a:ext>
            </a:extLst>
          </p:cNvPr>
          <p:cNvSpPr/>
          <p:nvPr/>
        </p:nvSpPr>
        <p:spPr>
          <a:xfrm flipH="1">
            <a:off x="1476082" y="1734252"/>
            <a:ext cx="9040029" cy="2057146"/>
          </a:xfrm>
          <a:prstGeom prst="roundRect">
            <a:avLst>
              <a:gd name="adj" fmla="val 10733"/>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b="1" dirty="0">
              <a:solidFill>
                <a:srgbClr val="117FCD"/>
              </a:solidFill>
              <a:ea typeface="Yu Gothic UI" panose="020B0500000000000000" pitchFamily="34" charset="-128"/>
            </a:endParaRPr>
          </a:p>
        </p:txBody>
      </p:sp>
      <p:sp>
        <p:nvSpPr>
          <p:cNvPr id="7" name="角丸四角形 7">
            <a:extLst>
              <a:ext uri="{FF2B5EF4-FFF2-40B4-BE49-F238E27FC236}">
                <a16:creationId xmlns:a16="http://schemas.microsoft.com/office/drawing/2014/main" id="{E5A42B9F-2F5E-B92A-F9C5-C3884E03F022}"/>
              </a:ext>
            </a:extLst>
          </p:cNvPr>
          <p:cNvSpPr/>
          <p:nvPr/>
        </p:nvSpPr>
        <p:spPr>
          <a:xfrm flipH="1">
            <a:off x="4677537" y="4088086"/>
            <a:ext cx="1418463" cy="904688"/>
          </a:xfrm>
          <a:prstGeom prst="roundRect">
            <a:avLst>
              <a:gd name="adj" fmla="val 0"/>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1400" dirty="0">
                <a:solidFill>
                  <a:schemeClr val="tx1"/>
                </a:solidFill>
                <a:latin typeface="+mn-ea"/>
              </a:rPr>
              <a:t>・バリュープロポジション</a:t>
            </a:r>
            <a:endParaRPr lang="en-US" altLang="ja-JP" sz="1400" dirty="0">
              <a:solidFill>
                <a:schemeClr val="tx1"/>
              </a:solidFill>
              <a:latin typeface="+mn-ea"/>
            </a:endParaRPr>
          </a:p>
          <a:p>
            <a:r>
              <a:rPr lang="ja-JP" altLang="en-US" sz="1400" dirty="0">
                <a:solidFill>
                  <a:schemeClr val="tx1"/>
                </a:solidFill>
                <a:latin typeface="+mn-ea"/>
              </a:rPr>
              <a:t>・リーンキャンパス</a:t>
            </a:r>
            <a:endParaRPr lang="en-US" altLang="ja-JP" sz="1400" dirty="0">
              <a:solidFill>
                <a:schemeClr val="tx1"/>
              </a:solidFill>
              <a:latin typeface="+mn-ea"/>
            </a:endParaRPr>
          </a:p>
          <a:p>
            <a:r>
              <a:rPr lang="ja-JP" altLang="en-US" sz="1400" dirty="0">
                <a:solidFill>
                  <a:schemeClr val="tx1"/>
                </a:solidFill>
                <a:latin typeface="+mn-ea"/>
              </a:rPr>
              <a:t>・ライフゴール</a:t>
            </a:r>
            <a:endParaRPr lang="en-US" altLang="ja-JP" sz="1400" dirty="0">
              <a:solidFill>
                <a:schemeClr val="tx1"/>
              </a:solidFill>
              <a:latin typeface="+mn-ea"/>
            </a:endParaRPr>
          </a:p>
        </p:txBody>
      </p:sp>
      <p:sp>
        <p:nvSpPr>
          <p:cNvPr id="8" name="角丸四角形 7">
            <a:extLst>
              <a:ext uri="{FF2B5EF4-FFF2-40B4-BE49-F238E27FC236}">
                <a16:creationId xmlns:a16="http://schemas.microsoft.com/office/drawing/2014/main" id="{109F7BDE-227A-DDA0-182F-BBD11DFDE67C}"/>
              </a:ext>
            </a:extLst>
          </p:cNvPr>
          <p:cNvSpPr/>
          <p:nvPr/>
        </p:nvSpPr>
        <p:spPr>
          <a:xfrm flipH="1">
            <a:off x="7762722" y="4100577"/>
            <a:ext cx="2552866" cy="879706"/>
          </a:xfrm>
          <a:prstGeom prst="roundRect">
            <a:avLst>
              <a:gd name="adj" fmla="val 0"/>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1400" dirty="0">
                <a:solidFill>
                  <a:schemeClr val="tx1"/>
                </a:solidFill>
                <a:latin typeface="+mn-ea"/>
              </a:rPr>
              <a:t>・ユーザーストーリー</a:t>
            </a:r>
            <a:endParaRPr lang="en-US" altLang="ja-JP" sz="1400" dirty="0">
              <a:solidFill>
                <a:schemeClr val="tx1"/>
              </a:solidFill>
              <a:latin typeface="+mn-ea"/>
            </a:endParaRPr>
          </a:p>
          <a:p>
            <a:r>
              <a:rPr lang="ja-JP" altLang="en-US" sz="1400" dirty="0">
                <a:solidFill>
                  <a:schemeClr val="tx1"/>
                </a:solidFill>
                <a:latin typeface="+mn-ea"/>
              </a:rPr>
              <a:t>・サービスブループリント</a:t>
            </a:r>
            <a:endParaRPr lang="en-US" altLang="ja-JP" sz="1400" dirty="0">
              <a:solidFill>
                <a:schemeClr val="tx1"/>
              </a:solidFill>
              <a:latin typeface="+mn-ea"/>
            </a:endParaRPr>
          </a:p>
          <a:p>
            <a:r>
              <a:rPr lang="ja-JP" altLang="en-US" sz="1400" dirty="0">
                <a:solidFill>
                  <a:schemeClr val="tx1"/>
                </a:solidFill>
                <a:latin typeface="+mn-ea"/>
              </a:rPr>
              <a:t>・ペーパー</a:t>
            </a:r>
            <a:r>
              <a:rPr lang="en-US" altLang="ja-JP" sz="1400" dirty="0">
                <a:solidFill>
                  <a:schemeClr val="tx1"/>
                </a:solidFill>
                <a:latin typeface="+mn-ea"/>
              </a:rPr>
              <a:t>/</a:t>
            </a:r>
            <a:r>
              <a:rPr lang="ja-JP" altLang="en-US" sz="1400" dirty="0">
                <a:solidFill>
                  <a:schemeClr val="tx1"/>
                </a:solidFill>
                <a:latin typeface="+mn-ea"/>
              </a:rPr>
              <a:t>デザインプロト</a:t>
            </a:r>
            <a:endParaRPr lang="en-US" altLang="ja-JP" sz="1400" dirty="0">
              <a:solidFill>
                <a:schemeClr val="tx1"/>
              </a:solidFill>
              <a:latin typeface="+mn-ea"/>
            </a:endParaRPr>
          </a:p>
          <a:p>
            <a:r>
              <a:rPr lang="ja-JP" altLang="en-US" sz="1400" dirty="0">
                <a:solidFill>
                  <a:schemeClr val="tx1"/>
                </a:solidFill>
                <a:latin typeface="+mn-ea"/>
              </a:rPr>
              <a:t>・</a:t>
            </a:r>
            <a:r>
              <a:rPr lang="en-US" altLang="ja-JP" sz="1400" dirty="0">
                <a:solidFill>
                  <a:schemeClr val="tx1"/>
                </a:solidFill>
                <a:latin typeface="+mn-ea"/>
              </a:rPr>
              <a:t>MVP</a:t>
            </a:r>
          </a:p>
        </p:txBody>
      </p:sp>
      <p:sp>
        <p:nvSpPr>
          <p:cNvPr id="9" name="テキスト ボックス 8">
            <a:extLst>
              <a:ext uri="{FF2B5EF4-FFF2-40B4-BE49-F238E27FC236}">
                <a16:creationId xmlns:a16="http://schemas.microsoft.com/office/drawing/2014/main" id="{7B8D7259-7F3F-1D08-3528-010137811144}"/>
              </a:ext>
            </a:extLst>
          </p:cNvPr>
          <p:cNvSpPr txBox="1"/>
          <p:nvPr/>
        </p:nvSpPr>
        <p:spPr>
          <a:xfrm>
            <a:off x="-108151" y="2766555"/>
            <a:ext cx="1742271" cy="646331"/>
          </a:xfrm>
          <a:prstGeom prst="rect">
            <a:avLst/>
          </a:prstGeom>
          <a:noFill/>
        </p:spPr>
        <p:txBody>
          <a:bodyPr wrap="square">
            <a:spAutoFit/>
          </a:bodyPr>
          <a:lstStyle/>
          <a:p>
            <a:pPr algn="ctr"/>
            <a:r>
              <a:rPr lang="en-US" altLang="ja-JP" sz="1800" b="1" dirty="0">
                <a:solidFill>
                  <a:schemeClr val="tx1"/>
                </a:solidFill>
                <a:latin typeface="+mn-lt"/>
              </a:rPr>
              <a:t>UX</a:t>
            </a:r>
            <a:r>
              <a:rPr lang="ja-JP" altLang="en-US" sz="1800" b="1" dirty="0">
                <a:solidFill>
                  <a:schemeClr val="tx1"/>
                </a:solidFill>
                <a:latin typeface="+mn-lt"/>
              </a:rPr>
              <a:t>デザイン</a:t>
            </a:r>
            <a:endParaRPr lang="en-US" altLang="ja-JP" sz="1800" b="1" dirty="0">
              <a:solidFill>
                <a:schemeClr val="tx1"/>
              </a:solidFill>
              <a:latin typeface="+mn-lt"/>
            </a:endParaRPr>
          </a:p>
          <a:p>
            <a:pPr algn="ctr"/>
            <a:r>
              <a:rPr lang="ja-JP" altLang="en-US" sz="1800" b="1" dirty="0">
                <a:solidFill>
                  <a:schemeClr val="tx1"/>
                </a:solidFill>
                <a:latin typeface="+mn-lt"/>
              </a:rPr>
              <a:t>プロセス</a:t>
            </a:r>
            <a:endParaRPr lang="en-US" altLang="ja-JP" sz="1800" b="1" dirty="0">
              <a:solidFill>
                <a:schemeClr val="tx1"/>
              </a:solidFill>
              <a:latin typeface="+mn-lt"/>
            </a:endParaRPr>
          </a:p>
        </p:txBody>
      </p:sp>
      <p:graphicFrame>
        <p:nvGraphicFramePr>
          <p:cNvPr id="10" name="図表 9">
            <a:extLst>
              <a:ext uri="{FF2B5EF4-FFF2-40B4-BE49-F238E27FC236}">
                <a16:creationId xmlns:a16="http://schemas.microsoft.com/office/drawing/2014/main" id="{C2FAE1BC-7ABA-739C-9CD5-90EC4FC42E8E}"/>
              </a:ext>
            </a:extLst>
          </p:cNvPr>
          <p:cNvGraphicFramePr/>
          <p:nvPr/>
        </p:nvGraphicFramePr>
        <p:xfrm>
          <a:off x="1675887" y="2225726"/>
          <a:ext cx="10301524" cy="1626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テキスト ボックス 10">
            <a:extLst>
              <a:ext uri="{FF2B5EF4-FFF2-40B4-BE49-F238E27FC236}">
                <a16:creationId xmlns:a16="http://schemas.microsoft.com/office/drawing/2014/main" id="{C77813E4-9A5B-4F1C-2267-3D392AB68329}"/>
              </a:ext>
            </a:extLst>
          </p:cNvPr>
          <p:cNvSpPr txBox="1"/>
          <p:nvPr/>
        </p:nvSpPr>
        <p:spPr>
          <a:xfrm>
            <a:off x="-149918" y="4367472"/>
            <a:ext cx="1742271" cy="369332"/>
          </a:xfrm>
          <a:prstGeom prst="rect">
            <a:avLst/>
          </a:prstGeom>
          <a:noFill/>
        </p:spPr>
        <p:txBody>
          <a:bodyPr wrap="square">
            <a:spAutoFit/>
          </a:bodyPr>
          <a:lstStyle/>
          <a:p>
            <a:pPr algn="ctr"/>
            <a:r>
              <a:rPr lang="ja-JP" altLang="en-US" sz="1800" b="1" dirty="0"/>
              <a:t>手段</a:t>
            </a:r>
            <a:endParaRPr lang="en-US" altLang="ja-JP" sz="1800" b="1" dirty="0"/>
          </a:p>
        </p:txBody>
      </p:sp>
      <p:sp>
        <p:nvSpPr>
          <p:cNvPr id="12" name="正方形/長方形 11">
            <a:extLst>
              <a:ext uri="{FF2B5EF4-FFF2-40B4-BE49-F238E27FC236}">
                <a16:creationId xmlns:a16="http://schemas.microsoft.com/office/drawing/2014/main" id="{B8B76DF4-EC50-A4D1-7EB1-FF430C0144FD}"/>
              </a:ext>
            </a:extLst>
          </p:cNvPr>
          <p:cNvSpPr/>
          <p:nvPr/>
        </p:nvSpPr>
        <p:spPr>
          <a:xfrm>
            <a:off x="1675887" y="2008585"/>
            <a:ext cx="2649370" cy="3693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調査・分析</a:t>
            </a:r>
          </a:p>
        </p:txBody>
      </p:sp>
      <p:sp>
        <p:nvSpPr>
          <p:cNvPr id="13" name="正方形/長方形 12">
            <a:extLst>
              <a:ext uri="{FF2B5EF4-FFF2-40B4-BE49-F238E27FC236}">
                <a16:creationId xmlns:a16="http://schemas.microsoft.com/office/drawing/2014/main" id="{364B476B-D7DC-FA5A-34A7-B5F452FC89CD}"/>
              </a:ext>
            </a:extLst>
          </p:cNvPr>
          <p:cNvSpPr/>
          <p:nvPr/>
        </p:nvSpPr>
        <p:spPr>
          <a:xfrm>
            <a:off x="4677537" y="2008585"/>
            <a:ext cx="2649370" cy="3693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コンセプトデザイン</a:t>
            </a:r>
          </a:p>
        </p:txBody>
      </p:sp>
      <p:sp>
        <p:nvSpPr>
          <p:cNvPr id="14" name="正方形/長方形 13">
            <a:extLst>
              <a:ext uri="{FF2B5EF4-FFF2-40B4-BE49-F238E27FC236}">
                <a16:creationId xmlns:a16="http://schemas.microsoft.com/office/drawing/2014/main" id="{85D7BC3A-432C-A6FF-E9BF-34B48C3B6B55}"/>
              </a:ext>
            </a:extLst>
          </p:cNvPr>
          <p:cNvSpPr/>
          <p:nvPr/>
        </p:nvSpPr>
        <p:spPr>
          <a:xfrm>
            <a:off x="7780379" y="2008585"/>
            <a:ext cx="1130761" cy="3693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プロトタイプ</a:t>
            </a:r>
          </a:p>
        </p:txBody>
      </p:sp>
      <p:sp>
        <p:nvSpPr>
          <p:cNvPr id="15" name="正方形/長方形 14">
            <a:extLst>
              <a:ext uri="{FF2B5EF4-FFF2-40B4-BE49-F238E27FC236}">
                <a16:creationId xmlns:a16="http://schemas.microsoft.com/office/drawing/2014/main" id="{ED21275E-E508-84B3-7806-7879D20592BC}"/>
              </a:ext>
            </a:extLst>
          </p:cNvPr>
          <p:cNvSpPr/>
          <p:nvPr/>
        </p:nvSpPr>
        <p:spPr>
          <a:xfrm>
            <a:off x="9306050" y="2008585"/>
            <a:ext cx="1130761" cy="3693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評価</a:t>
            </a:r>
          </a:p>
        </p:txBody>
      </p:sp>
      <p:sp>
        <p:nvSpPr>
          <p:cNvPr id="16" name="正方形/長方形 15">
            <a:extLst>
              <a:ext uri="{FF2B5EF4-FFF2-40B4-BE49-F238E27FC236}">
                <a16:creationId xmlns:a16="http://schemas.microsoft.com/office/drawing/2014/main" id="{DFB76D76-023C-0E39-9E04-AE7F7F55370B}"/>
              </a:ext>
            </a:extLst>
          </p:cNvPr>
          <p:cNvSpPr/>
          <p:nvPr/>
        </p:nvSpPr>
        <p:spPr>
          <a:xfrm>
            <a:off x="10868391" y="2008585"/>
            <a:ext cx="1130761" cy="3693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提供</a:t>
            </a:r>
          </a:p>
        </p:txBody>
      </p:sp>
      <p:sp>
        <p:nvSpPr>
          <p:cNvPr id="17" name="角丸四角形 7">
            <a:extLst>
              <a:ext uri="{FF2B5EF4-FFF2-40B4-BE49-F238E27FC236}">
                <a16:creationId xmlns:a16="http://schemas.microsoft.com/office/drawing/2014/main" id="{5ED5771D-38AC-6E87-8729-6C92FD131D33}"/>
              </a:ext>
            </a:extLst>
          </p:cNvPr>
          <p:cNvSpPr/>
          <p:nvPr/>
        </p:nvSpPr>
        <p:spPr>
          <a:xfrm flipH="1">
            <a:off x="1592352" y="5183701"/>
            <a:ext cx="3017748" cy="904688"/>
          </a:xfrm>
          <a:prstGeom prst="roundRect">
            <a:avLst>
              <a:gd name="adj" fmla="val 0"/>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1600" dirty="0">
                <a:solidFill>
                  <a:schemeClr val="tx1"/>
                </a:solidFill>
                <a:latin typeface="+mn-ea"/>
              </a:rPr>
              <a:t>・ユーザー理解</a:t>
            </a:r>
            <a:endParaRPr lang="en-US" altLang="ja-JP" sz="1600" dirty="0">
              <a:solidFill>
                <a:schemeClr val="tx1"/>
              </a:solidFill>
              <a:latin typeface="+mn-ea"/>
            </a:endParaRPr>
          </a:p>
          <a:p>
            <a:r>
              <a:rPr lang="ja-JP" altLang="en-US" sz="1600" dirty="0">
                <a:solidFill>
                  <a:schemeClr val="tx1"/>
                </a:solidFill>
                <a:latin typeface="+mn-ea"/>
              </a:rPr>
              <a:t>・課題（ニーズ）の設定</a:t>
            </a:r>
            <a:endParaRPr lang="en-US" altLang="ja-JP" sz="1600" dirty="0">
              <a:solidFill>
                <a:schemeClr val="tx1"/>
              </a:solidFill>
              <a:latin typeface="+mn-ea"/>
            </a:endParaRPr>
          </a:p>
          <a:p>
            <a:r>
              <a:rPr lang="ja-JP" altLang="en-US" sz="1600" dirty="0">
                <a:solidFill>
                  <a:schemeClr val="tx1"/>
                </a:solidFill>
                <a:latin typeface="+mn-ea"/>
              </a:rPr>
              <a:t>・メンバー間のユーザー像共有</a:t>
            </a:r>
            <a:endParaRPr lang="en-US" altLang="ja-JP" sz="1600" dirty="0">
              <a:solidFill>
                <a:schemeClr val="tx1"/>
              </a:solidFill>
              <a:latin typeface="+mn-ea"/>
            </a:endParaRPr>
          </a:p>
        </p:txBody>
      </p:sp>
      <p:sp>
        <p:nvSpPr>
          <p:cNvPr id="18" name="角丸四角形 7">
            <a:extLst>
              <a:ext uri="{FF2B5EF4-FFF2-40B4-BE49-F238E27FC236}">
                <a16:creationId xmlns:a16="http://schemas.microsoft.com/office/drawing/2014/main" id="{4692AA7E-71F0-FBAC-D623-4F1AEA8A5A85}"/>
              </a:ext>
            </a:extLst>
          </p:cNvPr>
          <p:cNvSpPr/>
          <p:nvPr/>
        </p:nvSpPr>
        <p:spPr>
          <a:xfrm flipH="1">
            <a:off x="4677536" y="5183700"/>
            <a:ext cx="2904365" cy="904688"/>
          </a:xfrm>
          <a:prstGeom prst="roundRect">
            <a:avLst>
              <a:gd name="adj" fmla="val 0"/>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1600" dirty="0">
                <a:solidFill>
                  <a:schemeClr val="tx1"/>
                </a:solidFill>
                <a:latin typeface="+mn-ea"/>
              </a:rPr>
              <a:t>・ビジネスを踏まえた理想の体験価値と利用文脈の設定</a:t>
            </a:r>
            <a:endParaRPr lang="en-US" altLang="ja-JP" sz="1600" dirty="0">
              <a:solidFill>
                <a:schemeClr val="tx1"/>
              </a:solidFill>
              <a:latin typeface="+mn-ea"/>
            </a:endParaRPr>
          </a:p>
        </p:txBody>
      </p:sp>
      <p:sp>
        <p:nvSpPr>
          <p:cNvPr id="19" name="角丸四角形 7">
            <a:extLst>
              <a:ext uri="{FF2B5EF4-FFF2-40B4-BE49-F238E27FC236}">
                <a16:creationId xmlns:a16="http://schemas.microsoft.com/office/drawing/2014/main" id="{C28554F7-85C5-AC07-56C4-2D6CAD7BCA85}"/>
              </a:ext>
            </a:extLst>
          </p:cNvPr>
          <p:cNvSpPr/>
          <p:nvPr/>
        </p:nvSpPr>
        <p:spPr>
          <a:xfrm flipH="1">
            <a:off x="7762722" y="5181432"/>
            <a:ext cx="2552866" cy="879706"/>
          </a:xfrm>
          <a:prstGeom prst="roundRect">
            <a:avLst>
              <a:gd name="adj" fmla="val 0"/>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1600" dirty="0">
                <a:solidFill>
                  <a:schemeClr val="tx1"/>
                </a:solidFill>
                <a:latin typeface="+mn-ea"/>
              </a:rPr>
              <a:t>・プロトタイプの設計</a:t>
            </a:r>
            <a:endParaRPr lang="en-US" altLang="ja-JP" sz="1600" dirty="0">
              <a:solidFill>
                <a:schemeClr val="tx1"/>
              </a:solidFill>
              <a:latin typeface="+mn-ea"/>
            </a:endParaRPr>
          </a:p>
          <a:p>
            <a:r>
              <a:rPr lang="ja-JP" altLang="en-US" sz="1600" dirty="0">
                <a:solidFill>
                  <a:schemeClr val="tx1"/>
                </a:solidFill>
                <a:latin typeface="+mn-ea"/>
              </a:rPr>
              <a:t>・プロトタイプの作成・評価</a:t>
            </a:r>
            <a:endParaRPr lang="en-US" altLang="ja-JP" sz="1600" dirty="0">
              <a:solidFill>
                <a:schemeClr val="tx1"/>
              </a:solidFill>
              <a:latin typeface="+mn-ea"/>
            </a:endParaRPr>
          </a:p>
        </p:txBody>
      </p:sp>
      <p:sp>
        <p:nvSpPr>
          <p:cNvPr id="20" name="角丸四角形 7">
            <a:extLst>
              <a:ext uri="{FF2B5EF4-FFF2-40B4-BE49-F238E27FC236}">
                <a16:creationId xmlns:a16="http://schemas.microsoft.com/office/drawing/2014/main" id="{976F36E2-02CC-C3FC-7215-59170AF745FD}"/>
              </a:ext>
            </a:extLst>
          </p:cNvPr>
          <p:cNvSpPr/>
          <p:nvPr/>
        </p:nvSpPr>
        <p:spPr>
          <a:xfrm flipH="1">
            <a:off x="2858116" y="4088086"/>
            <a:ext cx="1751984" cy="904688"/>
          </a:xfrm>
          <a:prstGeom prst="roundRect">
            <a:avLst>
              <a:gd name="adj" fmla="val 0"/>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1400" dirty="0">
                <a:solidFill>
                  <a:schemeClr val="tx1"/>
                </a:solidFill>
                <a:latin typeface="+mn-ea"/>
              </a:rPr>
              <a:t>・ペルソナ</a:t>
            </a:r>
            <a:endParaRPr lang="en-US" altLang="ja-JP" sz="1400" dirty="0">
              <a:solidFill>
                <a:schemeClr val="tx1"/>
              </a:solidFill>
              <a:latin typeface="+mn-ea"/>
            </a:endParaRPr>
          </a:p>
          <a:p>
            <a:r>
              <a:rPr lang="ja-JP" altLang="en-US" sz="1400" dirty="0">
                <a:solidFill>
                  <a:schemeClr val="tx1"/>
                </a:solidFill>
                <a:latin typeface="+mn-ea"/>
              </a:rPr>
              <a:t>・カスタマージャーニー</a:t>
            </a:r>
            <a:endParaRPr lang="en-US" altLang="ja-JP" sz="1400" dirty="0">
              <a:solidFill>
                <a:schemeClr val="tx1"/>
              </a:solidFill>
              <a:latin typeface="+mn-ea"/>
            </a:endParaRPr>
          </a:p>
          <a:p>
            <a:r>
              <a:rPr lang="ja-JP" altLang="en-US" sz="1400" dirty="0">
                <a:solidFill>
                  <a:schemeClr val="tx1"/>
                </a:solidFill>
                <a:latin typeface="+mn-ea"/>
              </a:rPr>
              <a:t>・</a:t>
            </a:r>
            <a:r>
              <a:rPr lang="en-US" altLang="ja-JP" sz="1400" dirty="0">
                <a:solidFill>
                  <a:schemeClr val="tx1"/>
                </a:solidFill>
                <a:latin typeface="+mn-ea"/>
              </a:rPr>
              <a:t>KA</a:t>
            </a:r>
            <a:r>
              <a:rPr lang="ja-JP" altLang="en-US" sz="1400" dirty="0">
                <a:solidFill>
                  <a:schemeClr val="tx1"/>
                </a:solidFill>
                <a:latin typeface="+mn-ea"/>
              </a:rPr>
              <a:t>法</a:t>
            </a:r>
            <a:endParaRPr lang="en-US" altLang="ja-JP" sz="1400" dirty="0">
              <a:solidFill>
                <a:schemeClr val="tx1"/>
              </a:solidFill>
              <a:latin typeface="+mn-ea"/>
            </a:endParaRPr>
          </a:p>
        </p:txBody>
      </p:sp>
      <p:sp>
        <p:nvSpPr>
          <p:cNvPr id="21" name="テキスト ボックス 20">
            <a:extLst>
              <a:ext uri="{FF2B5EF4-FFF2-40B4-BE49-F238E27FC236}">
                <a16:creationId xmlns:a16="http://schemas.microsoft.com/office/drawing/2014/main" id="{673CE32E-33E3-7A88-82B8-29D2F3FA96BD}"/>
              </a:ext>
            </a:extLst>
          </p:cNvPr>
          <p:cNvSpPr txBox="1"/>
          <p:nvPr/>
        </p:nvSpPr>
        <p:spPr>
          <a:xfrm>
            <a:off x="-149918" y="5451378"/>
            <a:ext cx="1742271" cy="369332"/>
          </a:xfrm>
          <a:prstGeom prst="rect">
            <a:avLst/>
          </a:prstGeom>
          <a:noFill/>
        </p:spPr>
        <p:txBody>
          <a:bodyPr wrap="square">
            <a:spAutoFit/>
          </a:bodyPr>
          <a:lstStyle/>
          <a:p>
            <a:pPr algn="ctr"/>
            <a:r>
              <a:rPr lang="ja-JP" altLang="en-US" sz="1800" b="1" dirty="0"/>
              <a:t>目的</a:t>
            </a:r>
            <a:endParaRPr lang="en-US" altLang="ja-JP" sz="1800" b="1" dirty="0"/>
          </a:p>
        </p:txBody>
      </p:sp>
      <p:sp>
        <p:nvSpPr>
          <p:cNvPr id="22" name="角丸四角形 7">
            <a:extLst>
              <a:ext uri="{FF2B5EF4-FFF2-40B4-BE49-F238E27FC236}">
                <a16:creationId xmlns:a16="http://schemas.microsoft.com/office/drawing/2014/main" id="{01AAA333-953A-38B3-EA37-1B2D34DD38A4}"/>
              </a:ext>
            </a:extLst>
          </p:cNvPr>
          <p:cNvSpPr/>
          <p:nvPr/>
        </p:nvSpPr>
        <p:spPr>
          <a:xfrm flipH="1">
            <a:off x="6192415" y="4088086"/>
            <a:ext cx="1389485" cy="904688"/>
          </a:xfrm>
          <a:prstGeom prst="roundRect">
            <a:avLst>
              <a:gd name="adj" fmla="val 0"/>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1400" dirty="0">
                <a:solidFill>
                  <a:schemeClr val="tx1"/>
                </a:solidFill>
                <a:latin typeface="+mn-ea"/>
              </a:rPr>
              <a:t>・カスタマージャーニー</a:t>
            </a:r>
            <a:endParaRPr lang="en-US" altLang="ja-JP" sz="1400" dirty="0">
              <a:solidFill>
                <a:schemeClr val="tx1"/>
              </a:solidFill>
              <a:latin typeface="+mn-ea"/>
            </a:endParaRPr>
          </a:p>
        </p:txBody>
      </p:sp>
      <p:sp>
        <p:nvSpPr>
          <p:cNvPr id="23" name="正方形/長方形 22">
            <a:extLst>
              <a:ext uri="{FF2B5EF4-FFF2-40B4-BE49-F238E27FC236}">
                <a16:creationId xmlns:a16="http://schemas.microsoft.com/office/drawing/2014/main" id="{F155C4A0-E687-544C-5E43-02CE7E02970D}"/>
              </a:ext>
            </a:extLst>
          </p:cNvPr>
          <p:cNvSpPr/>
          <p:nvPr/>
        </p:nvSpPr>
        <p:spPr>
          <a:xfrm>
            <a:off x="7714681" y="1654437"/>
            <a:ext cx="2722129" cy="224272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04F3C11-35E3-1CEA-5E8C-FD3C70CF55AE}"/>
              </a:ext>
            </a:extLst>
          </p:cNvPr>
          <p:cNvSpPr/>
          <p:nvPr/>
        </p:nvSpPr>
        <p:spPr>
          <a:xfrm>
            <a:off x="7714681" y="3990827"/>
            <a:ext cx="2722129" cy="224272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0299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62E9F8F-7AF4-3F5E-2933-245009D64EF0}"/>
              </a:ext>
            </a:extLst>
          </p:cNvPr>
          <p:cNvPicPr>
            <a:picLocks noChangeAspect="1"/>
          </p:cNvPicPr>
          <p:nvPr/>
        </p:nvPicPr>
        <p:blipFill>
          <a:blip r:embed="rId3"/>
          <a:stretch>
            <a:fillRect/>
          </a:stretch>
        </p:blipFill>
        <p:spPr>
          <a:xfrm>
            <a:off x="0" y="-638337"/>
            <a:ext cx="12202010" cy="8134673"/>
          </a:xfrm>
          <a:prstGeom prst="rect">
            <a:avLst/>
          </a:prstGeom>
        </p:spPr>
      </p:pic>
      <p:sp>
        <p:nvSpPr>
          <p:cNvPr id="6" name="正方形/長方形 5">
            <a:extLst>
              <a:ext uri="{FF2B5EF4-FFF2-40B4-BE49-F238E27FC236}">
                <a16:creationId xmlns:a16="http://schemas.microsoft.com/office/drawing/2014/main" id="{3EA7FF4F-9074-1E0C-DD27-9C98F320E8E4}"/>
              </a:ext>
            </a:extLst>
          </p:cNvPr>
          <p:cNvSpPr/>
          <p:nvPr/>
        </p:nvSpPr>
        <p:spPr>
          <a:xfrm>
            <a:off x="1" y="0"/>
            <a:ext cx="12202010"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Yu Gothic UI Light" panose="020B0300000000000000" pitchFamily="50" charset="-128"/>
              <a:ea typeface="Yu Gothic UI Light" panose="020B0300000000000000" pitchFamily="50" charset="-128"/>
            </a:endParaRPr>
          </a:p>
        </p:txBody>
      </p:sp>
      <p:sp>
        <p:nvSpPr>
          <p:cNvPr id="21" name="テキスト ボックス 20">
            <a:extLst>
              <a:ext uri="{FF2B5EF4-FFF2-40B4-BE49-F238E27FC236}">
                <a16:creationId xmlns:a16="http://schemas.microsoft.com/office/drawing/2014/main" id="{09D1FB90-7A6A-F162-5E3A-7286D441D15A}"/>
              </a:ext>
            </a:extLst>
          </p:cNvPr>
          <p:cNvSpPr txBox="1"/>
          <p:nvPr/>
        </p:nvSpPr>
        <p:spPr>
          <a:xfrm>
            <a:off x="987764" y="2479939"/>
            <a:ext cx="10216471" cy="2097378"/>
          </a:xfrm>
          <a:prstGeom prst="rect">
            <a:avLst/>
          </a:prstGeom>
          <a:noFill/>
        </p:spPr>
        <p:txBody>
          <a:bodyPr wrap="square" rtlCol="0" anchor="ctr">
            <a:noAutofit/>
          </a:bodyPr>
          <a:lstStyle/>
          <a:p>
            <a:pPr algn="ctr">
              <a:spcBef>
                <a:spcPts val="200"/>
              </a:spcBef>
            </a:pPr>
            <a:r>
              <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Challenge 5</a:t>
            </a:r>
          </a:p>
          <a:p>
            <a:pPr algn="ctr">
              <a:spcBef>
                <a:spcPts val="200"/>
              </a:spcBef>
            </a:pPr>
            <a:r>
              <a:rPr lang="ja-JP" altLang="en-US"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ユーザーストーリー</a:t>
            </a:r>
            <a:endPar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endParaRPr>
          </a:p>
          <a:p>
            <a:pPr algn="ctr">
              <a:spcBef>
                <a:spcPts val="200"/>
              </a:spcBef>
            </a:pPr>
            <a:r>
              <a:rPr lang="ja-JP" altLang="en-US"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rPr>
              <a:t>ユーザーストーリーマッピング</a:t>
            </a:r>
            <a:endParaRPr lang="en-US" altLang="ja-JP" sz="5400" b="1" dirty="0">
              <a:solidFill>
                <a:schemeClr val="bg1"/>
              </a:solidFill>
              <a:effectLst>
                <a:outerShdw blurRad="38100" dist="38100" dir="2700000" algn="tl">
                  <a:srgbClr val="000000">
                    <a:alpha val="43137"/>
                  </a:srgbClr>
                </a:outerShdw>
              </a:effectLst>
              <a:latin typeface="Yu Gothic UI Light" panose="020B0300000000000000" pitchFamily="50" charset="-128"/>
              <a:ea typeface="Yu Gothic UI Light" panose="020B0300000000000000" pitchFamily="50" charset="-128"/>
              <a:cs typeface="Roboto" panose="02000000000000000000" pitchFamily="2" charset="0"/>
            </a:endParaRPr>
          </a:p>
        </p:txBody>
      </p:sp>
      <p:pic>
        <p:nvPicPr>
          <p:cNvPr id="7" name="図 6">
            <a:extLst>
              <a:ext uri="{FF2B5EF4-FFF2-40B4-BE49-F238E27FC236}">
                <a16:creationId xmlns:a16="http://schemas.microsoft.com/office/drawing/2014/main" id="{0CCBAB37-0780-E356-DD43-7B9639B47863}"/>
              </a:ext>
            </a:extLst>
          </p:cNvPr>
          <p:cNvPicPr>
            <a:picLocks noChangeAspect="1"/>
          </p:cNvPicPr>
          <p:nvPr/>
        </p:nvPicPr>
        <p:blipFill>
          <a:blip r:embed="rId4"/>
          <a:stretch>
            <a:fillRect/>
          </a:stretch>
        </p:blipFill>
        <p:spPr>
          <a:xfrm>
            <a:off x="4720082" y="787762"/>
            <a:ext cx="2751837" cy="906486"/>
          </a:xfrm>
          <a:prstGeom prst="rect">
            <a:avLst/>
          </a:prstGeom>
        </p:spPr>
      </p:pic>
    </p:spTree>
    <p:extLst>
      <p:ext uri="{BB962C8B-B14F-4D97-AF65-F5344CB8AC3E}">
        <p14:creationId xmlns:p14="http://schemas.microsoft.com/office/powerpoint/2010/main" val="4071078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66D7-6E03-07AE-079B-E7CD205FEDDD}"/>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6172A2-0882-637F-2A4E-D64571E7D677}"/>
              </a:ext>
            </a:extLst>
          </p:cNvPr>
          <p:cNvSpPr>
            <a:spLocks noGrp="1"/>
          </p:cNvSpPr>
          <p:nvPr>
            <p:ph type="body" sz="quarter" idx="10"/>
          </p:nvPr>
        </p:nvSpPr>
        <p:spPr/>
        <p:txBody>
          <a:bodyPr/>
          <a:lstStyle/>
          <a:p>
            <a:r>
              <a:rPr kumimoji="1" lang="ja-JP" altLang="en-US" dirty="0"/>
              <a:t>ユーザーストーリーとは</a:t>
            </a:r>
          </a:p>
        </p:txBody>
      </p:sp>
      <p:sp>
        <p:nvSpPr>
          <p:cNvPr id="3" name="テキスト ボックス 2">
            <a:extLst>
              <a:ext uri="{FF2B5EF4-FFF2-40B4-BE49-F238E27FC236}">
                <a16:creationId xmlns:a16="http://schemas.microsoft.com/office/drawing/2014/main" id="{8616749B-A27E-F10D-F0F6-8130050C577A}"/>
              </a:ext>
            </a:extLst>
          </p:cNvPr>
          <p:cNvSpPr txBox="1"/>
          <p:nvPr/>
        </p:nvSpPr>
        <p:spPr>
          <a:xfrm>
            <a:off x="214589" y="953467"/>
            <a:ext cx="11762821" cy="646331"/>
          </a:xfrm>
          <a:prstGeom prst="rect">
            <a:avLst/>
          </a:prstGeom>
          <a:noFill/>
        </p:spPr>
        <p:txBody>
          <a:bodyPr wrap="square" rtlCol="0">
            <a:spAutoFit/>
          </a:bodyPr>
          <a:lstStyle/>
          <a:p>
            <a:r>
              <a:rPr lang="ja-JP" altLang="en-US" dirty="0"/>
              <a:t>ユーザー（または特定のペルソナ）の視点に立って、開発する機能やサービスを簡潔に説明した文章。ユーザーが得られる価値を明確にしながらプロダクト開発を行うための手法</a:t>
            </a:r>
            <a:endParaRPr lang="en-US" altLang="ja-JP" i="0" dirty="0">
              <a:effectLst/>
              <a:latin typeface="Hiragino Kaku Gothic Pro W3" panose="020B0300000000000000" pitchFamily="34" charset="-128"/>
              <a:ea typeface="Hiragino Kaku Gothic Pro W3" panose="020B0300000000000000" pitchFamily="34" charset="-128"/>
            </a:endParaRPr>
          </a:p>
        </p:txBody>
      </p:sp>
      <p:graphicFrame>
        <p:nvGraphicFramePr>
          <p:cNvPr id="4" name="表 3">
            <a:extLst>
              <a:ext uri="{FF2B5EF4-FFF2-40B4-BE49-F238E27FC236}">
                <a16:creationId xmlns:a16="http://schemas.microsoft.com/office/drawing/2014/main" id="{7852BB20-C29B-19D5-6D76-CD51F5F3E229}"/>
              </a:ext>
            </a:extLst>
          </p:cNvPr>
          <p:cNvGraphicFramePr>
            <a:graphicFrameLocks noGrp="1"/>
          </p:cNvGraphicFramePr>
          <p:nvPr>
            <p:extLst>
              <p:ext uri="{D42A27DB-BD31-4B8C-83A1-F6EECF244321}">
                <p14:modId xmlns:p14="http://schemas.microsoft.com/office/powerpoint/2010/main" val="3660164214"/>
              </p:ext>
            </p:extLst>
          </p:nvPr>
        </p:nvGraphicFramePr>
        <p:xfrm>
          <a:off x="1436579" y="2215694"/>
          <a:ext cx="9318842" cy="3688839"/>
        </p:xfrm>
        <a:graphic>
          <a:graphicData uri="http://schemas.openxmlformats.org/drawingml/2006/table">
            <a:tbl>
              <a:tblPr firstRow="1" bandRow="1">
                <a:tableStyleId>{7E9639D4-E3E2-4D34-9284-5A2195B3D0D7}</a:tableStyleId>
              </a:tblPr>
              <a:tblGrid>
                <a:gridCol w="3520707">
                  <a:extLst>
                    <a:ext uri="{9D8B030D-6E8A-4147-A177-3AD203B41FA5}">
                      <a16:colId xmlns:a16="http://schemas.microsoft.com/office/drawing/2014/main" val="1291936742"/>
                    </a:ext>
                  </a:extLst>
                </a:gridCol>
                <a:gridCol w="5798135">
                  <a:extLst>
                    <a:ext uri="{9D8B030D-6E8A-4147-A177-3AD203B41FA5}">
                      <a16:colId xmlns:a16="http://schemas.microsoft.com/office/drawing/2014/main" val="4233669094"/>
                    </a:ext>
                  </a:extLst>
                </a:gridCol>
              </a:tblGrid>
              <a:tr h="418261">
                <a:tc>
                  <a:txBody>
                    <a:bodyPr/>
                    <a:lstStyle/>
                    <a:p>
                      <a:r>
                        <a:rPr lang="ja-JP" altLang="en-US" sz="2000" dirty="0"/>
                        <a:t>ユーザーストーリーの</a:t>
                      </a:r>
                      <a:r>
                        <a:rPr lang="en-US" altLang="ja-JP" sz="2000" dirty="0"/>
                        <a:t>3</a:t>
                      </a:r>
                      <a:r>
                        <a:rPr lang="ja-JP" altLang="en-US" sz="2000" dirty="0"/>
                        <a:t>要素</a:t>
                      </a:r>
                      <a:endParaRPr kumimoji="1" lang="ja-JP" altLang="en-US" sz="2000" b="0" dirty="0">
                        <a:latin typeface="+mn-lt"/>
                      </a:endParaRPr>
                    </a:p>
                  </a:txBody>
                  <a:tcPr anchor="ctr">
                    <a:lnR w="12700" cap="flat" cmpd="sng" algn="ctr">
                      <a:solidFill>
                        <a:schemeClr val="tx1"/>
                      </a:solidFill>
                      <a:prstDash val="solid"/>
                      <a:round/>
                      <a:headEnd type="none" w="med" len="med"/>
                      <a:tailEnd type="none" w="med" len="med"/>
                    </a:lnR>
                    <a:solidFill>
                      <a:schemeClr val="tx1">
                        <a:lumMod val="50000"/>
                        <a:lumOff val="50000"/>
                      </a:schemeClr>
                    </a:solidFill>
                  </a:tcPr>
                </a:tc>
                <a:tc>
                  <a:txBody>
                    <a:bodyPr/>
                    <a:lstStyle/>
                    <a:p>
                      <a:r>
                        <a:rPr kumimoji="1" lang="ja-JP" altLang="en-US" sz="2000" dirty="0">
                          <a:latin typeface="+mn-lt"/>
                        </a:rPr>
                        <a:t>詳細</a:t>
                      </a:r>
                    </a:p>
                  </a:txBody>
                  <a:tcPr anchor="ctr">
                    <a:lnL w="12700" cap="flat" cmpd="sng" algn="ctr">
                      <a:solidFill>
                        <a:schemeClr val="tx1"/>
                      </a:solidFill>
                      <a:prstDash val="solid"/>
                      <a:round/>
                      <a:headEnd type="none" w="med" len="med"/>
                      <a:tailEnd type="none" w="med" len="med"/>
                    </a:lnL>
                    <a:solidFill>
                      <a:schemeClr val="tx1">
                        <a:lumMod val="50000"/>
                        <a:lumOff val="50000"/>
                      </a:schemeClr>
                    </a:solidFill>
                  </a:tcPr>
                </a:tc>
                <a:extLst>
                  <a:ext uri="{0D108BD9-81ED-4DB2-BD59-A6C34878D82A}">
                    <a16:rowId xmlns:a16="http://schemas.microsoft.com/office/drawing/2014/main" val="406612358"/>
                  </a:ext>
                </a:extLst>
              </a:tr>
              <a:tr h="734622">
                <a:tc>
                  <a:txBody>
                    <a:bodyPr/>
                    <a:lstStyle/>
                    <a:p>
                      <a:pPr algn="l"/>
                      <a:r>
                        <a:rPr kumimoji="1" lang="ja-JP" altLang="en-US" sz="2000" b="0" i="0" kern="1200" dirty="0">
                          <a:solidFill>
                            <a:schemeClr val="tx1"/>
                          </a:solidFill>
                          <a:effectLst/>
                          <a:latin typeface="+mn-lt"/>
                          <a:ea typeface="+mn-ea"/>
                          <a:cs typeface="+mn-cs"/>
                        </a:rPr>
                        <a:t>ペルソナ</a:t>
                      </a:r>
                      <a:r>
                        <a:rPr kumimoji="1" lang="en-US" altLang="ja-JP" sz="2000" b="0" i="0" kern="1200" dirty="0">
                          <a:solidFill>
                            <a:schemeClr val="tx1"/>
                          </a:solidFill>
                          <a:effectLst/>
                          <a:latin typeface="+mn-lt"/>
                          <a:ea typeface="+mn-ea"/>
                          <a:cs typeface="+mn-cs"/>
                        </a:rPr>
                        <a:t>[As persona …]</a:t>
                      </a:r>
                      <a:endParaRPr lang="en-US" altLang="ja-JP" sz="1600" dirty="0">
                        <a:latin typeface="+mn-ea"/>
                        <a:ea typeface="+mn-ea"/>
                      </a:endParaRPr>
                    </a:p>
                  </a:txBody>
                  <a:tcPr anchor="ctr">
                    <a:lnR w="12700" cap="flat" cmpd="sng" algn="ctr">
                      <a:solidFill>
                        <a:schemeClr val="tx1"/>
                      </a:solidFill>
                      <a:prstDash val="solid"/>
                      <a:round/>
                      <a:headEnd type="none" w="med" len="med"/>
                      <a:tailEnd type="none" w="med" len="med"/>
                    </a:lnR>
                  </a:tcPr>
                </a:tc>
                <a:tc>
                  <a:txBody>
                    <a:bodyPr/>
                    <a:lstStyle/>
                    <a:p>
                      <a:pPr algn="l"/>
                      <a:r>
                        <a:rPr kumimoji="1" lang="ja-JP" altLang="en-US" sz="2000" b="0" i="0" kern="1200" dirty="0">
                          <a:solidFill>
                            <a:schemeClr val="tx1"/>
                          </a:solidFill>
                          <a:effectLst/>
                          <a:latin typeface="+mn-lt"/>
                          <a:ea typeface="+mn-ea"/>
                          <a:cs typeface="+mn-cs"/>
                        </a:rPr>
                        <a:t>・誰にとって必要な機能、サービスなのか</a:t>
                      </a:r>
                      <a:endParaRPr kumimoji="1" lang="en-US" altLang="ja-JP" sz="2000" b="0" i="0" kern="1200" dirty="0">
                        <a:solidFill>
                          <a:schemeClr val="tx1"/>
                        </a:solidFill>
                        <a:effectLst/>
                        <a:latin typeface="+mn-lt"/>
                        <a:ea typeface="+mn-ea"/>
                        <a:cs typeface="+mn-cs"/>
                      </a:endParaRPr>
                    </a:p>
                    <a:p>
                      <a:pPr algn="l"/>
                      <a:r>
                        <a:rPr kumimoji="1" lang="ja-JP" altLang="en-US" sz="2000" b="1" i="0" kern="1200" dirty="0">
                          <a:solidFill>
                            <a:schemeClr val="tx1"/>
                          </a:solidFill>
                          <a:effectLst/>
                          <a:latin typeface="+mn-lt"/>
                          <a:ea typeface="+mn-ea"/>
                          <a:cs typeface="+mn-cs"/>
                        </a:rPr>
                        <a:t>・「～として」</a:t>
                      </a:r>
                      <a:endParaRPr lang="en-US" altLang="ja-JP" sz="1600" b="1" dirty="0">
                        <a:latin typeface="+mn-ea"/>
                        <a:ea typeface="+mn-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15265525"/>
                  </a:ext>
                </a:extLst>
              </a:tr>
              <a:tr h="1267978">
                <a:tc>
                  <a:txBody>
                    <a:bodyPr/>
                    <a:lstStyle/>
                    <a:p>
                      <a:pPr algn="l"/>
                      <a:r>
                        <a:rPr kumimoji="1" lang="ja-JP" altLang="en-US" sz="2000" b="0" i="0" kern="1200" dirty="0">
                          <a:solidFill>
                            <a:schemeClr val="tx1"/>
                          </a:solidFill>
                          <a:effectLst/>
                          <a:latin typeface="+mn-lt"/>
                          <a:ea typeface="+mn-ea"/>
                          <a:cs typeface="+mn-cs"/>
                        </a:rPr>
                        <a:t>機能</a:t>
                      </a:r>
                      <a:r>
                        <a:rPr kumimoji="1" lang="en-US" altLang="ja-JP" sz="2000" b="0" i="0" kern="1200" dirty="0">
                          <a:solidFill>
                            <a:schemeClr val="tx1"/>
                          </a:solidFill>
                          <a:effectLst/>
                          <a:latin typeface="+mn-lt"/>
                          <a:ea typeface="+mn-ea"/>
                          <a:cs typeface="+mn-cs"/>
                        </a:rPr>
                        <a:t>[I want to …]</a:t>
                      </a:r>
                    </a:p>
                  </a:txBody>
                  <a:tcPr anchor="ctr">
                    <a:lnR w="12700" cap="flat" cmpd="sng" algn="ctr">
                      <a:solidFill>
                        <a:schemeClr val="tx1"/>
                      </a:solidFill>
                      <a:prstDash val="solid"/>
                      <a:round/>
                      <a:headEnd type="none" w="med" len="med"/>
                      <a:tailEnd type="none" w="med" len="med"/>
                    </a:lnR>
                  </a:tcPr>
                </a:tc>
                <a:tc>
                  <a:txBody>
                    <a:bodyPr/>
                    <a:lstStyle/>
                    <a:p>
                      <a:pPr algn="l"/>
                      <a:r>
                        <a:rPr kumimoji="1" lang="ja-JP" altLang="en-US" sz="2000" dirty="0">
                          <a:latin typeface="+mn-ea"/>
                          <a:ea typeface="+mn-ea"/>
                        </a:rPr>
                        <a:t>・ペルソナが何を求めているか</a:t>
                      </a:r>
                      <a:endParaRPr kumimoji="1" lang="en-US" altLang="ja-JP" sz="2000" dirty="0">
                        <a:latin typeface="+mn-ea"/>
                        <a:ea typeface="+mn-ea"/>
                      </a:endParaRPr>
                    </a:p>
                    <a:p>
                      <a:pPr algn="l"/>
                      <a:r>
                        <a:rPr kumimoji="1" lang="ja-JP" altLang="en-US" sz="2000" b="1" dirty="0">
                          <a:latin typeface="+mn-ea"/>
                          <a:ea typeface="+mn-ea"/>
                        </a:rPr>
                        <a:t>・「～がしたい」</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30094538"/>
                  </a:ext>
                </a:extLst>
              </a:tr>
              <a:tr h="1267978">
                <a:tc>
                  <a:txBody>
                    <a:bodyPr/>
                    <a:lstStyle/>
                    <a:p>
                      <a:pPr algn="l"/>
                      <a:r>
                        <a:rPr kumimoji="1" lang="ja-JP" altLang="en-US" sz="2000" b="0" i="0" kern="1200" dirty="0">
                          <a:solidFill>
                            <a:schemeClr val="tx1"/>
                          </a:solidFill>
                          <a:effectLst/>
                          <a:latin typeface="+mn-lt"/>
                          <a:ea typeface="+mn-ea"/>
                          <a:cs typeface="+mn-cs"/>
                        </a:rPr>
                        <a:t>得られる価値</a:t>
                      </a:r>
                      <a:r>
                        <a:rPr kumimoji="1" lang="en-US" altLang="ja-JP" sz="2000" b="0" i="0" kern="1200" dirty="0">
                          <a:solidFill>
                            <a:schemeClr val="tx1"/>
                          </a:solidFill>
                          <a:effectLst/>
                          <a:latin typeface="+mn-lt"/>
                          <a:ea typeface="+mn-ea"/>
                          <a:cs typeface="+mn-cs"/>
                        </a:rPr>
                        <a:t>[So</a:t>
                      </a:r>
                      <a:r>
                        <a:rPr kumimoji="1" lang="ja-JP" altLang="en-US" sz="2000" b="0" i="0" kern="1200" dirty="0">
                          <a:solidFill>
                            <a:schemeClr val="tx1"/>
                          </a:solidFill>
                          <a:effectLst/>
                          <a:latin typeface="+mn-lt"/>
                          <a:ea typeface="+mn-ea"/>
                          <a:cs typeface="+mn-cs"/>
                        </a:rPr>
                        <a:t> </a:t>
                      </a:r>
                      <a:r>
                        <a:rPr kumimoji="1" lang="en-US" altLang="ja-JP" sz="2000" b="0" i="0" kern="1200" dirty="0">
                          <a:solidFill>
                            <a:schemeClr val="tx1"/>
                          </a:solidFill>
                          <a:effectLst/>
                          <a:latin typeface="+mn-lt"/>
                          <a:ea typeface="+mn-ea"/>
                          <a:cs typeface="+mn-cs"/>
                        </a:rPr>
                        <a:t>that …]</a:t>
                      </a:r>
                      <a:br>
                        <a:rPr kumimoji="1" lang="en-US" altLang="ja-JP" sz="2000" b="0" i="0" kern="1200" dirty="0">
                          <a:solidFill>
                            <a:schemeClr val="tx1"/>
                          </a:solidFill>
                          <a:effectLst/>
                          <a:latin typeface="+mn-lt"/>
                          <a:ea typeface="+mn-ea"/>
                          <a:cs typeface="+mn-cs"/>
                        </a:rPr>
                      </a:br>
                      <a:r>
                        <a:rPr kumimoji="1" lang="ja-JP" altLang="en-US" sz="2000" b="0" i="0" kern="1200" dirty="0">
                          <a:solidFill>
                            <a:schemeClr val="tx1"/>
                          </a:solidFill>
                          <a:effectLst/>
                          <a:latin typeface="+mn-lt"/>
                          <a:ea typeface="+mn-ea"/>
                          <a:cs typeface="+mn-cs"/>
                        </a:rPr>
                        <a:t>（提供価値）</a:t>
                      </a:r>
                      <a:endParaRPr kumimoji="1" lang="en-US" altLang="ja-JP" sz="2000" b="0" i="0" kern="1200" dirty="0">
                        <a:solidFill>
                          <a:schemeClr val="tx1"/>
                        </a:solidFill>
                        <a:effectLst/>
                        <a:latin typeface="+mn-lt"/>
                        <a:ea typeface="+mn-ea"/>
                        <a:cs typeface="+mn-cs"/>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游ゴシック" panose="020B0400000000000000" pitchFamily="34" charset="-128"/>
                          <a:ea typeface="+mn-ea"/>
                          <a:cs typeface="+mn-cs"/>
                        </a:rPr>
                        <a:t>・その機能・サービスによって得られる価値や</a:t>
                      </a:r>
                      <a:endParaRPr kumimoji="1" lang="en-US" altLang="ja-JP" sz="2000" b="0" i="0" u="none" strike="noStrike" kern="1200" cap="none" spc="0" normalizeH="0" baseline="0" noProof="0" dirty="0">
                        <a:ln>
                          <a:noFill/>
                        </a:ln>
                        <a:solidFill>
                          <a:prstClr val="black"/>
                        </a:solidFill>
                        <a:effectLst/>
                        <a:uLnTx/>
                        <a:uFillTx/>
                        <a:latin typeface="游ゴシック" panose="020B0400000000000000" pitchFamily="34" charset="-128"/>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游ゴシック" panose="020B0400000000000000" pitchFamily="34" charset="-128"/>
                          <a:ea typeface="+mn-ea"/>
                          <a:cs typeface="+mn-cs"/>
                        </a:rPr>
                        <a:t>達成できる目的</a:t>
                      </a:r>
                      <a:endParaRPr kumimoji="1" lang="en-US" altLang="ja-JP" sz="2000" b="0" i="0" u="none" strike="noStrike" kern="1200" cap="none" spc="0" normalizeH="0" baseline="0" noProof="0" dirty="0">
                        <a:ln>
                          <a:noFill/>
                        </a:ln>
                        <a:solidFill>
                          <a:prstClr val="black"/>
                        </a:solidFill>
                        <a:effectLst/>
                        <a:uLnTx/>
                        <a:uFillTx/>
                        <a:latin typeface="游ゴシック" panose="020B0400000000000000" pitchFamily="34" charset="-128"/>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游ゴシック" panose="020B0400000000000000" pitchFamily="34" charset="-128"/>
                          <a:ea typeface="+mn-ea"/>
                          <a:cs typeface="+mn-cs"/>
                        </a:rPr>
                        <a:t>・「そうすれば、～できるから」</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12130216"/>
                  </a:ext>
                </a:extLst>
              </a:tr>
            </a:tbl>
          </a:graphicData>
        </a:graphic>
      </p:graphicFrame>
    </p:spTree>
    <p:extLst>
      <p:ext uri="{BB962C8B-B14F-4D97-AF65-F5344CB8AC3E}">
        <p14:creationId xmlns:p14="http://schemas.microsoft.com/office/powerpoint/2010/main" val="422177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387CE6-6161-3010-E2C0-A3DFC1AE771E}"/>
              </a:ext>
            </a:extLst>
          </p:cNvPr>
          <p:cNvSpPr>
            <a:spLocks noGrp="1"/>
          </p:cNvSpPr>
          <p:nvPr>
            <p:ph type="body" sz="quarter" idx="10"/>
          </p:nvPr>
        </p:nvSpPr>
        <p:spPr/>
        <p:txBody>
          <a:bodyPr/>
          <a:lstStyle/>
          <a:p>
            <a:r>
              <a:rPr kumimoji="1" lang="ja-JP" altLang="en-US" dirty="0"/>
              <a:t>ユーザーストーリーを作成する目的・メリット</a:t>
            </a:r>
          </a:p>
        </p:txBody>
      </p:sp>
      <p:sp>
        <p:nvSpPr>
          <p:cNvPr id="7" name="テキスト ボックス 6">
            <a:extLst>
              <a:ext uri="{FF2B5EF4-FFF2-40B4-BE49-F238E27FC236}">
                <a16:creationId xmlns:a16="http://schemas.microsoft.com/office/drawing/2014/main" id="{7DF24B15-CC14-FDFC-ED5F-103FE25CA382}"/>
              </a:ext>
            </a:extLst>
          </p:cNvPr>
          <p:cNvSpPr txBox="1"/>
          <p:nvPr/>
        </p:nvSpPr>
        <p:spPr>
          <a:xfrm>
            <a:off x="214589" y="953467"/>
            <a:ext cx="11762821" cy="646331"/>
          </a:xfrm>
          <a:prstGeom prst="rect">
            <a:avLst/>
          </a:prstGeom>
          <a:noFill/>
        </p:spPr>
        <p:txBody>
          <a:bodyPr wrap="square" rtlCol="0">
            <a:spAutoFit/>
          </a:bodyPr>
          <a:lstStyle/>
          <a:p>
            <a:r>
              <a:rPr lang="ja-JP" altLang="en-US" i="0" dirty="0">
                <a:effectLst/>
                <a:latin typeface="Hiragino Kaku Gothic Pro W3" panose="020B0300000000000000" pitchFamily="34" charset="-128"/>
                <a:ea typeface="Hiragino Kaku Gothic Pro W3" panose="020B0300000000000000" pitchFamily="34" charset="-128"/>
              </a:rPr>
              <a:t>ユーザーストーリーを作成することで、立場の異なるステークホルダーが、</a:t>
            </a:r>
            <a:r>
              <a:rPr lang="ja-JP" altLang="en-US" dirty="0">
                <a:latin typeface="Hiragino Kaku Gothic Pro W3" panose="020B0300000000000000" pitchFamily="34" charset="-128"/>
                <a:ea typeface="Hiragino Kaku Gothic Pro W3" panose="020B0300000000000000" pitchFamily="34" charset="-128"/>
              </a:rPr>
              <a:t>ペルソナへの「提供価値」という共有言語を使用することで、より建設的な議論を可能にし、</a:t>
            </a:r>
            <a:r>
              <a:rPr lang="ja-JP" altLang="en-US" i="0" dirty="0">
                <a:effectLst/>
                <a:latin typeface="Hiragino Kaku Gothic Pro W3" panose="020B0300000000000000" pitchFamily="34" charset="-128"/>
                <a:ea typeface="Hiragino Kaku Gothic Pro W3" panose="020B0300000000000000" pitchFamily="34" charset="-128"/>
              </a:rPr>
              <a:t>意思決定の質を向上させる</a:t>
            </a:r>
            <a:endParaRPr lang="en-US" altLang="ja-JP" i="0" dirty="0">
              <a:effectLst/>
              <a:latin typeface="Hiragino Kaku Gothic Pro W3" panose="020B0300000000000000" pitchFamily="34" charset="-128"/>
              <a:ea typeface="Hiragino Kaku Gothic Pro W3" panose="020B0300000000000000" pitchFamily="34" charset="-128"/>
            </a:endParaRPr>
          </a:p>
        </p:txBody>
      </p:sp>
      <p:grpSp>
        <p:nvGrpSpPr>
          <p:cNvPr id="26" name="グループ化 25">
            <a:extLst>
              <a:ext uri="{FF2B5EF4-FFF2-40B4-BE49-F238E27FC236}">
                <a16:creationId xmlns:a16="http://schemas.microsoft.com/office/drawing/2014/main" id="{CAF72AF5-0DCF-2E08-23AB-7F00497148CC}"/>
              </a:ext>
            </a:extLst>
          </p:cNvPr>
          <p:cNvGrpSpPr/>
          <p:nvPr/>
        </p:nvGrpSpPr>
        <p:grpSpPr>
          <a:xfrm>
            <a:off x="107295" y="1650196"/>
            <a:ext cx="11977410" cy="5168700"/>
            <a:chOff x="163790" y="1638301"/>
            <a:chExt cx="11977410" cy="5168700"/>
          </a:xfrm>
        </p:grpSpPr>
        <p:sp>
          <p:nvSpPr>
            <p:cNvPr id="3" name="正方形/長方形 2">
              <a:extLst>
                <a:ext uri="{FF2B5EF4-FFF2-40B4-BE49-F238E27FC236}">
                  <a16:creationId xmlns:a16="http://schemas.microsoft.com/office/drawing/2014/main" id="{99E9123B-5F70-D90D-180A-EA42BB14B932}"/>
                </a:ext>
              </a:extLst>
            </p:cNvPr>
            <p:cNvSpPr/>
            <p:nvPr/>
          </p:nvSpPr>
          <p:spPr>
            <a:xfrm>
              <a:off x="163790" y="1638301"/>
              <a:ext cx="2719110" cy="10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ユーザーが得られる価値</a:t>
              </a:r>
              <a:endParaRPr lang="en-US" altLang="ja-JP" b="1" dirty="0"/>
            </a:p>
            <a:p>
              <a:pPr algn="ctr"/>
              <a:r>
                <a:rPr lang="en-US" altLang="ja-JP" b="1" dirty="0"/>
                <a:t>(=</a:t>
              </a:r>
              <a:r>
                <a:rPr lang="ja-JP" altLang="en-US" b="1" dirty="0"/>
                <a:t>提供価値</a:t>
              </a:r>
              <a:r>
                <a:rPr lang="en-US" altLang="ja-JP" b="1" dirty="0"/>
                <a:t>)</a:t>
              </a:r>
              <a:r>
                <a:rPr lang="ja-JP" altLang="en-US" b="1" dirty="0"/>
                <a:t>を明確化</a:t>
              </a:r>
              <a:endParaRPr kumimoji="1" lang="ja-JP" altLang="en-US"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43A94BCC-2587-E3E0-A68B-991F03BE504B}"/>
                </a:ext>
              </a:extLst>
            </p:cNvPr>
            <p:cNvSpPr/>
            <p:nvPr/>
          </p:nvSpPr>
          <p:spPr>
            <a:xfrm>
              <a:off x="163790" y="2676396"/>
              <a:ext cx="2719110" cy="10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共通認識の構築</a:t>
              </a:r>
              <a:endParaRPr kumimoji="1" lang="ja-JP" altLang="en-US"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FABC88C1-3FE5-07A9-E350-D0E6D5622B13}"/>
                </a:ext>
              </a:extLst>
            </p:cNvPr>
            <p:cNvSpPr/>
            <p:nvPr/>
          </p:nvSpPr>
          <p:spPr>
            <a:xfrm>
              <a:off x="163790" y="3717696"/>
              <a:ext cx="2719110" cy="10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意思決定の質の向上</a:t>
              </a:r>
              <a:endParaRPr kumimoji="1" lang="ja-JP" altLang="en-US"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3D238351-B61C-8897-D37C-E25FEAEA1E21}"/>
                </a:ext>
              </a:extLst>
            </p:cNvPr>
            <p:cNvSpPr/>
            <p:nvPr/>
          </p:nvSpPr>
          <p:spPr>
            <a:xfrm>
              <a:off x="2943775" y="1638301"/>
              <a:ext cx="9197425" cy="1006705"/>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「誰に」とっての「機能」なのか焦点を絞って考えることで、ニーズを明確にできる</a:t>
              </a:r>
              <a:endParaRPr kumimoji="0" lang="en-US" altLang="ja-JP" sz="16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単なる機能リストではなく、その背後にある価値や目的を明確にすることができる</a:t>
              </a:r>
              <a:br>
                <a:rPr kumimoji="0" lang="en-US" altLang="ja-JP" sz="1600" b="1" dirty="0">
                  <a:solidFill>
                    <a:schemeClr val="tx1"/>
                  </a:solidFill>
                  <a:latin typeface="Arial" panose="020B0604020202020204" pitchFamily="34" charset="0"/>
                </a:rPr>
              </a:br>
              <a:r>
                <a:rPr kumimoji="0" lang="en-US" altLang="ja-JP" sz="1600" b="1" dirty="0">
                  <a:solidFill>
                    <a:schemeClr val="tx1"/>
                  </a:solidFill>
                  <a:latin typeface="Arial" panose="020B0604020202020204" pitchFamily="34" charset="0"/>
                </a:rPr>
                <a:t>(</a:t>
              </a:r>
              <a:r>
                <a:rPr kumimoji="0" lang="ja-JP" altLang="en-US" sz="1600" b="1" i="0" u="none" strike="noStrike" cap="none" normalizeH="0" baseline="0" dirty="0">
                  <a:ln>
                    <a:noFill/>
                  </a:ln>
                  <a:solidFill>
                    <a:schemeClr val="tx1"/>
                  </a:solidFill>
                  <a:effectLst/>
                  <a:latin typeface="Arial" panose="020B0604020202020204" pitchFamily="34" charset="0"/>
                </a:rPr>
                <a:t>例</a:t>
              </a:r>
              <a:r>
                <a:rPr kumimoji="0" lang="en-US" altLang="ja-JP" sz="1600" b="1" i="0" u="none" strike="noStrike" cap="none" normalizeH="0" baseline="0" dirty="0">
                  <a:ln>
                    <a:noFill/>
                  </a:ln>
                  <a:solidFill>
                    <a:schemeClr val="tx1"/>
                  </a:solidFill>
                  <a:effectLst/>
                  <a:latin typeface="Arial" panose="020B0604020202020204" pitchFamily="34" charset="0"/>
                </a:rPr>
                <a:t>)</a:t>
              </a:r>
              <a:r>
                <a:rPr kumimoji="0" lang="ja-JP" altLang="en-US" sz="1600" b="1" i="0" u="none" strike="noStrike" cap="none" normalizeH="0" baseline="0" dirty="0">
                  <a:ln>
                    <a:noFill/>
                  </a:ln>
                  <a:solidFill>
                    <a:schemeClr val="tx1"/>
                  </a:solidFill>
                  <a:effectLst/>
                  <a:latin typeface="Arial" panose="020B0604020202020204" pitchFamily="34" charset="0"/>
                </a:rPr>
                <a:t>「検索機能」→「旅行者が予算内で最適な宿泊先を素早く見つけられる」</a:t>
              </a:r>
              <a:endParaRPr kumimoji="0" lang="en-US" altLang="ja-JP" sz="1600" b="1" i="0" u="none" strike="noStrike" cap="none" normalizeH="0" baseline="0" dirty="0">
                <a:ln>
                  <a:noFill/>
                </a:ln>
                <a:solidFill>
                  <a:schemeClr val="tx1"/>
                </a:solidFill>
                <a:effectLst/>
                <a:latin typeface="Arial" panose="020B0604020202020204" pitchFamily="34" charset="0"/>
              </a:endParaRPr>
            </a:p>
          </p:txBody>
        </p:sp>
        <p:sp>
          <p:nvSpPr>
            <p:cNvPr id="15" name="正方形/長方形 14">
              <a:extLst>
                <a:ext uri="{FF2B5EF4-FFF2-40B4-BE49-F238E27FC236}">
                  <a16:creationId xmlns:a16="http://schemas.microsoft.com/office/drawing/2014/main" id="{0C7B8B08-145D-4A18-8168-E371B2251F7C}"/>
                </a:ext>
              </a:extLst>
            </p:cNvPr>
            <p:cNvSpPr/>
            <p:nvPr/>
          </p:nvSpPr>
          <p:spPr>
            <a:xfrm>
              <a:off x="2943775" y="2676396"/>
              <a:ext cx="9197425" cy="1006705"/>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経営層、上司、チーム内</a:t>
              </a:r>
              <a:r>
                <a:rPr kumimoji="0" lang="ja-JP" altLang="en-US" sz="1600" b="1" dirty="0">
                  <a:solidFill>
                    <a:schemeClr val="tx1"/>
                  </a:solidFill>
                  <a:latin typeface="Arial" panose="020B0604020202020204" pitchFamily="34" charset="0"/>
                </a:rPr>
                <a:t>（</a:t>
              </a:r>
              <a:r>
                <a:rPr kumimoji="0" lang="en-US" altLang="ja-JP" sz="1600" b="1" i="0" u="none" strike="noStrike" cap="none" normalizeH="0" baseline="0" dirty="0" err="1">
                  <a:ln>
                    <a:noFill/>
                  </a:ln>
                  <a:solidFill>
                    <a:schemeClr val="tx1"/>
                  </a:solidFill>
                  <a:effectLst/>
                  <a:latin typeface="Arial" panose="020B0604020202020204" pitchFamily="34" charset="0"/>
                </a:rPr>
                <a:t>Pdm</a:t>
              </a:r>
              <a:r>
                <a:rPr kumimoji="0" lang="ja-JP" altLang="en-US" sz="1600" b="1" dirty="0">
                  <a:solidFill>
                    <a:schemeClr val="tx1"/>
                  </a:solidFill>
                  <a:latin typeface="Arial" panose="020B0604020202020204" pitchFamily="34" charset="0"/>
                </a:rPr>
                <a:t>／</a:t>
              </a:r>
              <a:r>
                <a:rPr kumimoji="0" lang="en-US" altLang="ja-JP" sz="1600" b="1" i="0" u="none" strike="noStrike" cap="none" normalizeH="0" baseline="0" dirty="0">
                  <a:ln>
                    <a:noFill/>
                  </a:ln>
                  <a:solidFill>
                    <a:schemeClr val="tx1"/>
                  </a:solidFill>
                  <a:effectLst/>
                  <a:latin typeface="Arial" panose="020B0604020202020204" pitchFamily="34" charset="0"/>
                </a:rPr>
                <a:t>Biz</a:t>
              </a:r>
              <a:r>
                <a:rPr kumimoji="0" lang="ja-JP" altLang="en-US" sz="1600" b="1" i="0" u="none" strike="noStrike" cap="none" normalizeH="0" baseline="0" dirty="0">
                  <a:ln>
                    <a:noFill/>
                  </a:ln>
                  <a:solidFill>
                    <a:schemeClr val="tx1"/>
                  </a:solidFill>
                  <a:effectLst/>
                  <a:latin typeface="Arial" panose="020B0604020202020204" pitchFamily="34" charset="0"/>
                </a:rPr>
                <a:t>／</a:t>
              </a:r>
              <a:r>
                <a:rPr kumimoji="0" lang="en-US" altLang="ja-JP" sz="1600" b="1" i="0" u="none" strike="noStrike" cap="none" normalizeH="0" baseline="0" dirty="0">
                  <a:ln>
                    <a:noFill/>
                  </a:ln>
                  <a:solidFill>
                    <a:schemeClr val="tx1"/>
                  </a:solidFill>
                  <a:effectLst/>
                  <a:latin typeface="Arial" panose="020B0604020202020204" pitchFamily="34" charset="0"/>
                </a:rPr>
                <a:t>Design</a:t>
              </a:r>
              <a:r>
                <a:rPr kumimoji="0" lang="ja-JP" altLang="en-US" sz="1600" b="1" i="0" u="none" strike="noStrike" cap="none" normalizeH="0" baseline="0" dirty="0">
                  <a:ln>
                    <a:noFill/>
                  </a:ln>
                  <a:solidFill>
                    <a:schemeClr val="tx1"/>
                  </a:solidFill>
                  <a:effectLst/>
                  <a:latin typeface="Arial" panose="020B0604020202020204" pitchFamily="34" charset="0"/>
                </a:rPr>
                <a:t>／</a:t>
              </a:r>
              <a:r>
                <a:rPr kumimoji="0" lang="en-US" altLang="ja-JP" sz="1600" b="1" dirty="0">
                  <a:solidFill>
                    <a:schemeClr val="tx1"/>
                  </a:solidFill>
                  <a:latin typeface="Arial" panose="020B0604020202020204" pitchFamily="34" charset="0"/>
                </a:rPr>
                <a:t>Tech</a:t>
              </a:r>
              <a:r>
                <a:rPr kumimoji="0" lang="ja-JP" altLang="en-US" sz="1600" b="1" dirty="0">
                  <a:solidFill>
                    <a:schemeClr val="tx1"/>
                  </a:solidFill>
                  <a:latin typeface="Arial" panose="020B0604020202020204" pitchFamily="34" charset="0"/>
                </a:rPr>
                <a:t>）メンバー</a:t>
              </a:r>
              <a:r>
                <a:rPr kumimoji="0" lang="ja-JP" altLang="en-US" sz="1600" b="1" i="0" u="none" strike="noStrike" cap="none" normalizeH="0" baseline="0" dirty="0">
                  <a:ln>
                    <a:noFill/>
                  </a:ln>
                  <a:solidFill>
                    <a:schemeClr val="tx1"/>
                  </a:solidFill>
                  <a:effectLst/>
                  <a:latin typeface="Arial" panose="020B0604020202020204" pitchFamily="34" charset="0"/>
                </a:rPr>
                <a:t>など</a:t>
              </a:r>
              <a:br>
                <a:rPr kumimoji="0" lang="en-US" altLang="ja-JP" sz="1600" b="1" i="0" u="none" strike="noStrike" cap="none" normalizeH="0" baseline="0" dirty="0">
                  <a:ln>
                    <a:noFill/>
                  </a:ln>
                  <a:solidFill>
                    <a:schemeClr val="tx1"/>
                  </a:solidFill>
                  <a:effectLst/>
                  <a:latin typeface="Arial" panose="020B0604020202020204" pitchFamily="34" charset="0"/>
                </a:rPr>
              </a:br>
              <a:r>
                <a:rPr kumimoji="0" lang="ja-JP" altLang="en-US" sz="1600" b="1" i="0" u="none" strike="noStrike" cap="none" normalizeH="0" baseline="0" dirty="0">
                  <a:ln>
                    <a:noFill/>
                  </a:ln>
                  <a:solidFill>
                    <a:schemeClr val="tx1"/>
                  </a:solidFill>
                  <a:effectLst/>
                  <a:latin typeface="Arial" panose="020B0604020202020204" pitchFamily="34" charset="0"/>
                </a:rPr>
                <a:t>立場の異なるステークホルダーが、「提供価値」という共通言語で対話できるようになる</a:t>
              </a:r>
              <a:endParaRPr kumimoji="0" lang="en-US" altLang="ja-JP" sz="1600" b="1" dirty="0">
                <a:solidFill>
                  <a:schemeClr val="tx1"/>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誰のために、何のために、この機能を作るのかという本質的な合意形成が</a:t>
              </a:r>
              <a:r>
                <a:rPr kumimoji="0" lang="ja-JP" altLang="en-US" sz="1600" b="1" dirty="0">
                  <a:solidFill>
                    <a:schemeClr val="tx1"/>
                  </a:solidFill>
                  <a:latin typeface="Arial" panose="020B0604020202020204" pitchFamily="34" charset="0"/>
                </a:rPr>
                <a:t>可能になる</a:t>
              </a:r>
              <a:endParaRPr kumimoji="0" lang="en-US" altLang="ja-JP" sz="1600" b="1" dirty="0">
                <a:solidFill>
                  <a:schemeClr val="tx1"/>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技術的な実現可能性とビジネス要件のバランスについて建設的な議論ができる</a:t>
              </a:r>
              <a:endParaRPr kumimoji="0" lang="en-US" altLang="ja-JP" sz="1600" b="1" i="0" u="none" strike="noStrike" cap="none" normalizeH="0" baseline="0" dirty="0">
                <a:ln>
                  <a:noFill/>
                </a:ln>
                <a:solidFill>
                  <a:schemeClr val="tx1"/>
                </a:solidFill>
                <a:effectLst/>
                <a:latin typeface="Arial" panose="020B0604020202020204" pitchFamily="34" charset="0"/>
              </a:endParaRPr>
            </a:p>
          </p:txBody>
        </p:sp>
        <p:sp>
          <p:nvSpPr>
            <p:cNvPr id="18" name="正方形/長方形 17">
              <a:extLst>
                <a:ext uri="{FF2B5EF4-FFF2-40B4-BE49-F238E27FC236}">
                  <a16:creationId xmlns:a16="http://schemas.microsoft.com/office/drawing/2014/main" id="{8840E7D5-5166-3684-75EC-33B1AD119316}"/>
                </a:ext>
              </a:extLst>
            </p:cNvPr>
            <p:cNvSpPr/>
            <p:nvPr/>
          </p:nvSpPr>
          <p:spPr>
            <a:xfrm>
              <a:off x="2943775" y="3717696"/>
              <a:ext cx="9197425" cy="1006705"/>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「提供価値」が明確になることで、優先順位付けやリソース配分の判断基準が明確になる</a:t>
              </a:r>
              <a:endParaRPr kumimoji="0" lang="en-US" altLang="ja-JP" sz="16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「この機能は本当に必要か？」「どの順序で開発すべきか？」という議論が</a:t>
              </a:r>
              <a:br>
                <a:rPr kumimoji="0" lang="en-US" altLang="ja-JP" sz="1600" b="1" i="0" u="none" strike="noStrike" cap="none" normalizeH="0" baseline="0" dirty="0">
                  <a:ln>
                    <a:noFill/>
                  </a:ln>
                  <a:solidFill>
                    <a:schemeClr val="tx1"/>
                  </a:solidFill>
                  <a:effectLst/>
                  <a:latin typeface="Arial" panose="020B0604020202020204" pitchFamily="34" charset="0"/>
                </a:rPr>
              </a:br>
              <a:r>
                <a:rPr kumimoji="0" lang="ja-JP" altLang="en-US" sz="1600" b="1" i="0" u="none" strike="noStrike" cap="none" normalizeH="0" baseline="0" dirty="0">
                  <a:ln>
                    <a:noFill/>
                  </a:ln>
                  <a:solidFill>
                    <a:schemeClr val="tx1"/>
                  </a:solidFill>
                  <a:effectLst/>
                  <a:latin typeface="Arial" panose="020B0604020202020204" pitchFamily="34" charset="0"/>
                </a:rPr>
                <a:t>個人の好みや思い込みではなく、提供価値に基づいて行えるようになる</a:t>
              </a:r>
              <a:endParaRPr kumimoji="0" lang="en-US" altLang="ja-JP" sz="1600" b="1" i="0" u="none" strike="noStrike" cap="none" normalizeH="0" baseline="0" dirty="0">
                <a:ln>
                  <a:noFill/>
                </a:ln>
                <a:solidFill>
                  <a:schemeClr val="tx1"/>
                </a:solidFill>
                <a:effectLst/>
                <a:latin typeface="Arial" panose="020B0604020202020204" pitchFamily="34" charset="0"/>
              </a:endParaRPr>
            </a:p>
          </p:txBody>
        </p:sp>
        <p:sp>
          <p:nvSpPr>
            <p:cNvPr id="22" name="正方形/長方形 21">
              <a:extLst>
                <a:ext uri="{FF2B5EF4-FFF2-40B4-BE49-F238E27FC236}">
                  <a16:creationId xmlns:a16="http://schemas.microsoft.com/office/drawing/2014/main" id="{A5BBC894-CE8D-DE05-9CB3-E35E56FDC452}"/>
                </a:ext>
              </a:extLst>
            </p:cNvPr>
            <p:cNvSpPr/>
            <p:nvPr/>
          </p:nvSpPr>
          <p:spPr>
            <a:xfrm>
              <a:off x="163790" y="4758996"/>
              <a:ext cx="2719110" cy="10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プロダクト構成の最適化</a:t>
              </a:r>
              <a:endParaRPr kumimoji="1" lang="ja-JP" altLang="en-US"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3" name="正方形/長方形 22">
              <a:extLst>
                <a:ext uri="{FF2B5EF4-FFF2-40B4-BE49-F238E27FC236}">
                  <a16:creationId xmlns:a16="http://schemas.microsoft.com/office/drawing/2014/main" id="{B501C804-5188-6C23-3EC8-7FBC8F15F580}"/>
                </a:ext>
              </a:extLst>
            </p:cNvPr>
            <p:cNvSpPr/>
            <p:nvPr/>
          </p:nvSpPr>
          <p:spPr>
            <a:xfrm>
              <a:off x="2943775" y="4758996"/>
              <a:ext cx="9197425" cy="1006705"/>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 ユーザー価値に基づいて機能を小さな単位に分割し、段階的に構築できる</a:t>
              </a:r>
              <a:endParaRPr kumimoji="0" lang="en-US" altLang="ja-JP" sz="16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迅速な実装とフィードバックのサイクルを実現できる</a:t>
              </a:r>
              <a:endParaRPr kumimoji="0" lang="en-US" altLang="ja-JP" sz="1600" b="1" i="0" u="none" strike="noStrike" cap="none" normalizeH="0" baseline="0" dirty="0">
                <a:ln>
                  <a:noFill/>
                </a:ln>
                <a:solidFill>
                  <a:schemeClr val="tx1"/>
                </a:solidFill>
                <a:effectLst/>
                <a:latin typeface="Arial" panose="020B0604020202020204" pitchFamily="34" charset="0"/>
              </a:endParaRPr>
            </a:p>
          </p:txBody>
        </p:sp>
        <p:sp>
          <p:nvSpPr>
            <p:cNvPr id="24" name="正方形/長方形 23">
              <a:extLst>
                <a:ext uri="{FF2B5EF4-FFF2-40B4-BE49-F238E27FC236}">
                  <a16:creationId xmlns:a16="http://schemas.microsoft.com/office/drawing/2014/main" id="{9C0AC930-893F-830D-8742-40488CE4CF48}"/>
                </a:ext>
              </a:extLst>
            </p:cNvPr>
            <p:cNvSpPr/>
            <p:nvPr/>
          </p:nvSpPr>
          <p:spPr>
            <a:xfrm>
              <a:off x="163790" y="5800296"/>
              <a:ext cx="2719110" cy="1006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リスクの軽減</a:t>
              </a:r>
              <a:endParaRPr kumimoji="1" lang="ja-JP" altLang="en-US" b="1" dirty="0">
                <a:solidFill>
                  <a:schemeClr val="tx1">
                    <a:lumMod val="65000"/>
                    <a:lumOff val="35000"/>
                  </a:schemeClr>
                </a:solidFill>
                <a:latin typeface="Hiragino Kaku Gothic Pro W3" panose="020B0300000000000000" pitchFamily="34" charset="-128"/>
                <a:ea typeface="Hiragino Kaku Gothic Pro W3" panose="020B0300000000000000" pitchFamily="34" charset="-128"/>
              </a:endParaRPr>
            </a:p>
          </p:txBody>
        </p:sp>
        <p:sp>
          <p:nvSpPr>
            <p:cNvPr id="25" name="正方形/長方形 24">
              <a:extLst>
                <a:ext uri="{FF2B5EF4-FFF2-40B4-BE49-F238E27FC236}">
                  <a16:creationId xmlns:a16="http://schemas.microsoft.com/office/drawing/2014/main" id="{CA5D324F-E8D7-02E1-50BC-AFE3237E9FA5}"/>
                </a:ext>
              </a:extLst>
            </p:cNvPr>
            <p:cNvSpPr/>
            <p:nvPr/>
          </p:nvSpPr>
          <p:spPr>
            <a:xfrm>
              <a:off x="2943775" y="5800296"/>
              <a:ext cx="9197425" cy="1006705"/>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誤解や認識のズレによる手戻りの減少</a:t>
              </a:r>
              <a:endParaRPr kumimoji="0" lang="en-US" altLang="ja-JP" sz="16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実現可能性と技術的制約の早期把握</a:t>
              </a:r>
              <a:endParaRPr kumimoji="0" lang="en-US" altLang="ja-JP" sz="16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en-US" sz="1600" b="1" i="0" u="none" strike="noStrike" cap="none" normalizeH="0" baseline="0" dirty="0">
                  <a:ln>
                    <a:noFill/>
                  </a:ln>
                  <a:solidFill>
                    <a:schemeClr val="tx1"/>
                  </a:solidFill>
                  <a:effectLst/>
                  <a:latin typeface="Arial" panose="020B0604020202020204" pitchFamily="34" charset="0"/>
                </a:rPr>
                <a:t>市場ニーズとの不一致を防ぎ、投資対効果を向上</a:t>
              </a:r>
              <a:endParaRPr kumimoji="0" lang="en-US" altLang="ja-JP" sz="1600" b="1"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494359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7C990C-054D-3DC0-5ED4-C22F4BDAF416}"/>
              </a:ext>
            </a:extLst>
          </p:cNvPr>
          <p:cNvSpPr>
            <a:spLocks noGrp="1"/>
          </p:cNvSpPr>
          <p:nvPr>
            <p:ph type="body" sz="quarter" idx="10"/>
          </p:nvPr>
        </p:nvSpPr>
        <p:spPr/>
        <p:txBody>
          <a:bodyPr/>
          <a:lstStyle/>
          <a:p>
            <a:r>
              <a:rPr kumimoji="1" lang="en-US" altLang="ja-JP" dirty="0"/>
              <a:t>Airbnb</a:t>
            </a:r>
            <a:r>
              <a:rPr kumimoji="1" lang="ja-JP" altLang="en-US" dirty="0"/>
              <a:t>のカスタマージャーニー例</a:t>
            </a:r>
          </a:p>
        </p:txBody>
      </p:sp>
      <p:pic>
        <p:nvPicPr>
          <p:cNvPr id="3" name="Picture 2">
            <a:extLst>
              <a:ext uri="{FF2B5EF4-FFF2-40B4-BE49-F238E27FC236}">
                <a16:creationId xmlns:a16="http://schemas.microsoft.com/office/drawing/2014/main" id="{9969E0A6-6952-A33E-A3E7-AFC73810BF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49"/>
          <a:stretch/>
        </p:blipFill>
        <p:spPr bwMode="auto">
          <a:xfrm>
            <a:off x="1599792" y="1113867"/>
            <a:ext cx="8629040" cy="5560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irbnb、医療従事者ら10万人に無料で宿泊施設を提供へ - CNET Japan">
            <a:extLst>
              <a:ext uri="{FF2B5EF4-FFF2-40B4-BE49-F238E27FC236}">
                <a16:creationId xmlns:a16="http://schemas.microsoft.com/office/drawing/2014/main" id="{390BDC6A-5301-49AB-1DD4-3C9456031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686" y="433101"/>
            <a:ext cx="652973" cy="489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7474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ln>
          <a:noFill/>
        </a:ln>
      </a:spPr>
      <a:bodyPr rtlCol="0" anchor="ctr"/>
      <a:lstStyle>
        <a:defPPr algn="ctr">
          <a:defRPr kumimoji="1" sz="1100" b="1" dirty="0" smtClean="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mtClean="0">
            <a:solidFill>
              <a:srgbClr val="525252"/>
            </a:solidFill>
            <a:latin typeface="Hiragino Kaku Gothic Pro W3" panose="020B0300000000000000" pitchFamily="34" charset="-128"/>
            <a:ea typeface="Hiragino Kaku Gothic Pro W3" panose="020B03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55_Microsoft_Tech_Summit_Light_Template">
  <a:themeElements>
    <a:clrScheme name="ユーザー定義 2">
      <a:dk1>
        <a:srgbClr val="543E3E"/>
      </a:dk1>
      <a:lt1>
        <a:srgbClr val="FFFFFF"/>
      </a:lt1>
      <a:dk2>
        <a:srgbClr val="0D1867"/>
      </a:dk2>
      <a:lt2>
        <a:srgbClr val="E5DECE"/>
      </a:lt2>
      <a:accent1>
        <a:srgbClr val="5B75F9"/>
      </a:accent1>
      <a:accent2>
        <a:srgbClr val="0078D7"/>
      </a:accent2>
      <a:accent3>
        <a:srgbClr val="002050"/>
      </a:accent3>
      <a:accent4>
        <a:srgbClr val="00BCF2"/>
      </a:accent4>
      <a:accent5>
        <a:srgbClr val="A70D0D"/>
      </a:accent5>
      <a:accent6>
        <a:srgbClr val="D2D2D2"/>
      </a:accent6>
      <a:hlink>
        <a:srgbClr val="4DB0FF"/>
      </a:hlink>
      <a:folHlink>
        <a:srgbClr val="06C7FF"/>
      </a:folHlink>
    </a:clrScheme>
    <a:fontScheme name="uikou-normal">
      <a:majorFont>
        <a:latin typeface="Segoe UI"/>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B813E9E4-2AFC-4422-A9D1-B047BD6E8A13}" vid="{2A35B18E-CC53-48D1-8444-C2B2E05C3BBF}"/>
    </a:ext>
  </a:extLst>
</a:theme>
</file>

<file path=ppt/theme/theme3.xml><?xml version="1.0" encoding="utf-8"?>
<a:theme xmlns:a="http://schemas.openxmlformats.org/drawingml/2006/main" name="Content slide – cool palette">
  <a:themeElements>
    <a:clrScheme name="Janssen Color Palette">
      <a:dk1>
        <a:srgbClr val="505050"/>
      </a:dk1>
      <a:lt1>
        <a:srgbClr val="FFFFFF"/>
      </a:lt1>
      <a:dk2>
        <a:srgbClr val="505050"/>
      </a:dk2>
      <a:lt2>
        <a:srgbClr val="FFFFFF"/>
      </a:lt2>
      <a:accent1>
        <a:srgbClr val="09357A"/>
      </a:accent1>
      <a:accent2>
        <a:srgbClr val="2A8EBF"/>
      </a:accent2>
      <a:accent3>
        <a:srgbClr val="BFBFBF"/>
      </a:accent3>
      <a:accent4>
        <a:srgbClr val="237D26"/>
      </a:accent4>
      <a:accent5>
        <a:srgbClr val="7FC31C"/>
      </a:accent5>
      <a:accent6>
        <a:srgbClr val="BFE18D"/>
      </a:accent6>
      <a:hlink>
        <a:srgbClr val="2A8EBF"/>
      </a:hlink>
      <a:folHlink>
        <a:srgbClr val="94C6D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solidFill>
            <a:schemeClr val="tx1">
              <a:lumMod val="20000"/>
              <a:lumOff val="80000"/>
            </a:schemeClr>
          </a:solidFill>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sz="900" dirty="0" smtClean="0">
            <a:solidFill>
              <a:schemeClr val="tx1"/>
            </a:solidFill>
            <a:ea typeface="Meiryo UI" panose="020B0604030504040204" pitchFamily="50" charset="-128"/>
          </a:defRPr>
        </a:defPPr>
      </a:lstStyle>
      <a:style>
        <a:lnRef idx="1">
          <a:schemeClr val="accent5"/>
        </a:lnRef>
        <a:fillRef idx="3">
          <a:schemeClr val="accent5"/>
        </a:fillRef>
        <a:effectRef idx="2">
          <a:schemeClr val="accent5"/>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marL="0" indent="0">
          <a:buNone/>
          <a:defRPr kumimoji="1" dirty="0"/>
        </a:defPPr>
      </a:lstStyle>
    </a:tx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4172</TotalTime>
  <Words>2585</Words>
  <Application>Microsoft Office PowerPoint</Application>
  <PresentationFormat>ワイド画面</PresentationFormat>
  <Paragraphs>507</Paragraphs>
  <Slides>23</Slides>
  <Notes>13</Notes>
  <HiddenSlides>0</HiddenSlides>
  <MMClips>0</MMClips>
  <ScaleCrop>false</ScaleCrop>
  <HeadingPairs>
    <vt:vector size="8" baseType="variant">
      <vt:variant>
        <vt:lpstr>使用されているフォント</vt:lpstr>
      </vt:variant>
      <vt:variant>
        <vt:i4>8</vt:i4>
      </vt:variant>
      <vt:variant>
        <vt:lpstr>テーマ</vt:lpstr>
      </vt:variant>
      <vt:variant>
        <vt:i4>3</vt:i4>
      </vt:variant>
      <vt:variant>
        <vt:lpstr>埋め込まれた OLE サーバー</vt:lpstr>
      </vt:variant>
      <vt:variant>
        <vt:i4>1</vt:i4>
      </vt:variant>
      <vt:variant>
        <vt:lpstr>スライド タイトル</vt:lpstr>
      </vt:variant>
      <vt:variant>
        <vt:i4>23</vt:i4>
      </vt:variant>
    </vt:vector>
  </HeadingPairs>
  <TitlesOfParts>
    <vt:vector size="35" baseType="lpstr">
      <vt:lpstr>Hiragino Kaku Gothic Pro W3</vt:lpstr>
      <vt:lpstr>Yu Gothic UI</vt:lpstr>
      <vt:lpstr>Yu Gothic UI Light</vt:lpstr>
      <vt:lpstr>Yu Gothic UI 本文</vt:lpstr>
      <vt:lpstr>游ゴシック</vt:lpstr>
      <vt:lpstr>Arial</vt:lpstr>
      <vt:lpstr>Verdana</vt:lpstr>
      <vt:lpstr>Wingdings</vt:lpstr>
      <vt:lpstr>2_Office テーマ</vt:lpstr>
      <vt:lpstr>5-50155_Microsoft_Tech_Summit_Light_Template</vt:lpstr>
      <vt:lpstr>Content slide – cool palette</vt:lpstr>
      <vt:lpstr>think-cell スライド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UI/UX</dc:title>
  <dc:creator>大林史尚</dc:creator>
  <cp:lastModifiedBy>大島　卓也</cp:lastModifiedBy>
  <cp:revision>145</cp:revision>
  <dcterms:created xsi:type="dcterms:W3CDTF">2023-05-29T10:59:56Z</dcterms:created>
  <dcterms:modified xsi:type="dcterms:W3CDTF">2025-03-12T03:13:26Z</dcterms:modified>
</cp:coreProperties>
</file>